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17"/>
  </p:handoutMasterIdLst>
  <p:sldIdLst>
    <p:sldId id="256" r:id="rId3"/>
    <p:sldId id="780" r:id="rId5"/>
    <p:sldId id="781" r:id="rId6"/>
    <p:sldId id="782" r:id="rId7"/>
    <p:sldId id="783" r:id="rId8"/>
    <p:sldId id="784" r:id="rId9"/>
    <p:sldId id="785" r:id="rId10"/>
    <p:sldId id="786" r:id="rId11"/>
    <p:sldId id="787" r:id="rId12"/>
    <p:sldId id="788" r:id="rId13"/>
    <p:sldId id="789" r:id="rId14"/>
    <p:sldId id="790" r:id="rId15"/>
    <p:sldId id="690" r:id="rId16"/>
  </p:sldIdLst>
  <p:sldSz cx="12192000" cy="6858000"/>
  <p:notesSz cx="6858000" cy="9144000"/>
  <p:custDataLst>
    <p:tags r:id="rId22"/>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ffe3ab52-ca5d-4e5c-baec-8cb30a63b160}">
          <p14:sldIdLst>
            <p14:sldId id="256"/>
            <p14:sldId id="780"/>
            <p14:sldId id="781"/>
            <p14:sldId id="782"/>
            <p14:sldId id="783"/>
            <p14:sldId id="784"/>
            <p14:sldId id="785"/>
            <p14:sldId id="786"/>
            <p14:sldId id="787"/>
            <p14:sldId id="788"/>
            <p14:sldId id="789"/>
            <p14:sldId id="790"/>
            <p14:sldId id="690"/>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e" initials="L" lastIdx="1" clrIdx="0"/>
  <p:cmAuthor id="2" name="lzg" initials="l" lastIdx="1" clrIdx="1"/>
  <p:cmAuthor id="3" name="Administrator" initials="A"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0055DA"/>
    <a:srgbClr val="257A36"/>
    <a:srgbClr val="2E75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2" Type="http://schemas.openxmlformats.org/officeDocument/2006/relationships/tags" Target="tags/tag8.xml"/><Relationship Id="rId21" Type="http://schemas.openxmlformats.org/officeDocument/2006/relationships/commentAuthors" Target="commentAuthors.xml"/><Relationship Id="rId20" Type="http://schemas.openxmlformats.org/officeDocument/2006/relationships/tableStyles" Target="tableStyles.xml"/><Relationship Id="rId2" Type="http://schemas.openxmlformats.org/officeDocument/2006/relationships/theme" Target="theme/theme1.xml"/><Relationship Id="rId19" Type="http://schemas.openxmlformats.org/officeDocument/2006/relationships/viewProps" Target="viewProps.xml"/><Relationship Id="rId18" Type="http://schemas.openxmlformats.org/officeDocument/2006/relationships/presProps" Target="presProps.xml"/><Relationship Id="rId17" Type="http://schemas.openxmlformats.org/officeDocument/2006/relationships/handoutMaster" Target="handoutMasters/handoutMaster1.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chemeClr val="accent1">
            <a:lumMod val="75000"/>
          </a:schemeClr>
        </a:solidFill>
        <a:effectLst/>
      </p:bgPr>
    </p:bg>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照片">
    <p:bg>
      <p:bgPr>
        <a:solidFill>
          <a:schemeClr val="accent1">
            <a:lumMod val="75000"/>
          </a:schemeClr>
        </a:solid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pic>
        <p:nvPicPr>
          <p:cNvPr id="8" name="图片 7" descr="Z:/2.logo及微信公众号/logo/2.新版logo/1.品牌升级文件汇总/logo/RGB（线上）/新版logo汇总_聚创考研 副本.png新版logo汇总_聚创考研 副本"/>
          <p:cNvPicPr>
            <a:picLocks noChangeAspect="1"/>
          </p:cNvPicPr>
          <p:nvPr userDrawn="1"/>
        </p:nvPicPr>
        <p:blipFill>
          <a:blip r:embed="rId2"/>
          <a:srcRect l="4465" r="4465"/>
          <a:stretch>
            <a:fillRect/>
          </a:stretch>
        </p:blipFill>
        <p:spPr>
          <a:xfrm>
            <a:off x="9996805" y="208280"/>
            <a:ext cx="2019935" cy="540385"/>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pic>
        <p:nvPicPr>
          <p:cNvPr id="7" name="图片 6" descr="图片1"/>
          <p:cNvPicPr>
            <a:picLocks noChangeAspect="1"/>
          </p:cNvPicPr>
          <p:nvPr userDrawn="1"/>
        </p:nvPicPr>
        <p:blipFill>
          <a:blip r:embed="rId2"/>
          <a:stretch>
            <a:fillRect/>
          </a:stretch>
        </p:blipFill>
        <p:spPr>
          <a:xfrm>
            <a:off x="10205085" y="175895"/>
            <a:ext cx="1727200" cy="46228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chemeClr val="accent1">
            <a:lumMod val="75000"/>
          </a:schemeClr>
        </a:solidFill>
        <a:effectLst/>
      </p:bgPr>
    </p:bg>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bg>
      <p:bgPr>
        <a:solidFill>
          <a:schemeClr val="accent1">
            <a:lumMod val="75000"/>
          </a:schemeClr>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4.xml"/><Relationship Id="rId1" Type="http://schemas.openxmlformats.org/officeDocument/2006/relationships/tags" Target="../tags/tag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55DA"/>
        </a:solidFill>
        <a:effectLst/>
      </p:bgPr>
    </p:bg>
    <p:spTree>
      <p:nvGrpSpPr>
        <p:cNvPr id="1" name=""/>
        <p:cNvGrpSpPr/>
        <p:nvPr/>
      </p:nvGrpSpPr>
      <p:grpSpPr/>
      <p:sp>
        <p:nvSpPr>
          <p:cNvPr id="2" name="标题 1"/>
          <p:cNvSpPr>
            <a:spLocks noGrp="1"/>
          </p:cNvSpPr>
          <p:nvPr>
            <p:ph type="ctrTitle"/>
          </p:nvPr>
        </p:nvSpPr>
        <p:spPr>
          <a:xfrm>
            <a:off x="167640" y="1744345"/>
            <a:ext cx="9639300" cy="2387600"/>
          </a:xfrm>
        </p:spPr>
        <p:txBody>
          <a:bodyPr>
            <a:noAutofit/>
          </a:bodyPr>
          <a:p>
            <a:pPr>
              <a:lnSpc>
                <a:spcPct val="100000"/>
              </a:lnSpc>
            </a:pPr>
            <a:br>
              <a:rPr lang="zh-CN" altLang="en-US" sz="4800">
                <a:solidFill>
                  <a:schemeClr val="bg1"/>
                </a:solidFill>
              </a:rPr>
            </a:br>
            <a:br>
              <a:rPr lang="zh-CN" altLang="en-US" sz="6600" b="1">
                <a:solidFill>
                  <a:schemeClr val="bg1"/>
                </a:solidFill>
              </a:rPr>
            </a:br>
            <a:r>
              <a:rPr lang="en-US" altLang="zh-CN" sz="8800" b="1" dirty="0">
                <a:solidFill>
                  <a:schemeClr val="bg1"/>
                </a:solidFill>
                <a:latin typeface="微软雅黑" panose="020B0503020204020204" charset="-122"/>
                <a:ea typeface="微软雅黑" panose="020B0503020204020204" charset="-122"/>
                <a:sym typeface="+mn-ea"/>
              </a:rPr>
              <a:t>24</a:t>
            </a:r>
            <a:r>
              <a:rPr lang="zh-CN" altLang="en-US" sz="8800" b="1" dirty="0">
                <a:solidFill>
                  <a:schemeClr val="bg1"/>
                </a:solidFill>
                <a:latin typeface="微软雅黑" panose="020B0503020204020204" charset="-122"/>
                <a:ea typeface="微软雅黑" panose="020B0503020204020204" charset="-122"/>
                <a:sym typeface="+mn-ea"/>
              </a:rPr>
              <a:t>考研</a:t>
            </a:r>
            <a:br>
              <a:rPr lang="zh-CN" altLang="en-US" sz="8800" b="1" dirty="0">
                <a:solidFill>
                  <a:schemeClr val="bg1"/>
                </a:solidFill>
                <a:latin typeface="微软雅黑" panose="020B0503020204020204" charset="-122"/>
                <a:ea typeface="微软雅黑" panose="020B0503020204020204" charset="-122"/>
                <a:sym typeface="+mn-ea"/>
              </a:rPr>
            </a:br>
            <a:r>
              <a:rPr lang="zh-CN" altLang="en-US" sz="8800" b="1" dirty="0">
                <a:solidFill>
                  <a:schemeClr val="bg1"/>
                </a:solidFill>
                <a:latin typeface="微软雅黑" panose="020B0503020204020204" charset="-122"/>
                <a:ea typeface="微软雅黑" panose="020B0503020204020204" charset="-122"/>
                <a:sym typeface="+mn-ea"/>
              </a:rPr>
              <a:t>复试英语口语</a:t>
            </a:r>
            <a:r>
              <a:rPr lang="en-US" altLang="zh-CN" sz="8800" b="1" dirty="0">
                <a:solidFill>
                  <a:schemeClr val="bg1"/>
                </a:solidFill>
                <a:latin typeface="微软雅黑" panose="020B0503020204020204" charset="-122"/>
                <a:ea typeface="微软雅黑" panose="020B0503020204020204" charset="-122"/>
                <a:sym typeface="+mn-ea"/>
              </a:rPr>
              <a:t> </a:t>
            </a:r>
            <a:endParaRPr lang="en-US" altLang="zh-CN" sz="8800" b="1" dirty="0">
              <a:solidFill>
                <a:schemeClr val="bg1"/>
              </a:solidFill>
              <a:uFillTx/>
              <a:latin typeface="微软雅黑" panose="020B0503020204020204" charset="-122"/>
              <a:ea typeface="微软雅黑" panose="020B0503020204020204" charset="-122"/>
              <a:sym typeface="+mn-ea"/>
            </a:endParaRPr>
          </a:p>
        </p:txBody>
      </p:sp>
      <p:sp>
        <p:nvSpPr>
          <p:cNvPr id="3" name="副标题 2"/>
          <p:cNvSpPr>
            <a:spLocks noGrp="1"/>
          </p:cNvSpPr>
          <p:nvPr>
            <p:ph type="subTitle" idx="1"/>
          </p:nvPr>
        </p:nvSpPr>
        <p:spPr>
          <a:xfrm>
            <a:off x="662940" y="4328795"/>
            <a:ext cx="9144000" cy="744220"/>
          </a:xfrm>
        </p:spPr>
        <p:txBody>
          <a:bodyPr>
            <a:normAutofit/>
          </a:bodyPr>
          <a:p>
            <a:pPr algn="ctr" fontAlgn="auto">
              <a:lnSpc>
                <a:spcPts val="4000"/>
              </a:lnSpc>
            </a:pPr>
            <a:r>
              <a:rPr sz="2800">
                <a:solidFill>
                  <a:schemeClr val="bg1"/>
                </a:solidFill>
              </a:rPr>
              <a:t>授课老师：徐俊湳</a:t>
            </a:r>
            <a:r>
              <a:rPr lang="en-US" sz="2800">
                <a:solidFill>
                  <a:schemeClr val="bg1"/>
                </a:solidFill>
              </a:rPr>
              <a:t>    </a:t>
            </a:r>
            <a:r>
              <a:rPr sz="2800">
                <a:solidFill>
                  <a:schemeClr val="bg1"/>
                </a:solidFill>
              </a:rPr>
              <a:t>个人微博：Nigel发音是奶酒</a:t>
            </a:r>
            <a:endParaRPr sz="2800">
              <a:solidFill>
                <a:schemeClr val="bg1"/>
              </a:solidFill>
            </a:endParaRPr>
          </a:p>
        </p:txBody>
      </p:sp>
      <p:pic>
        <p:nvPicPr>
          <p:cNvPr id="5" name="图片 4" descr="Z:/2.logo及微信公众号/logo/2.新版logo/1.品牌升级文件汇总/logo/RGB（线上）/新版logo汇总_聚创考研 副本.png新版logo汇总_聚创考研 副本"/>
          <p:cNvPicPr>
            <a:picLocks noChangeAspect="1"/>
          </p:cNvPicPr>
          <p:nvPr/>
        </p:nvPicPr>
        <p:blipFill>
          <a:blip r:embed="rId1"/>
          <a:srcRect l="4498" r="4498"/>
          <a:stretch>
            <a:fillRect/>
          </a:stretch>
        </p:blipFill>
        <p:spPr>
          <a:xfrm>
            <a:off x="275590" y="172720"/>
            <a:ext cx="2926715" cy="78359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55DA"/>
        </a:solidFill>
        <a:effectLst/>
      </p:bgPr>
    </p:bg>
    <p:spTree>
      <p:nvGrpSpPr>
        <p:cNvPr id="1" name=""/>
        <p:cNvGrpSpPr/>
        <p:nvPr/>
      </p:nvGrpSpPr>
      <p:grpSpPr/>
      <p:sp>
        <p:nvSpPr>
          <p:cNvPr id="3" name="文本框 2"/>
          <p:cNvSpPr txBox="1"/>
          <p:nvPr/>
        </p:nvSpPr>
        <p:spPr>
          <a:xfrm>
            <a:off x="690880" y="342265"/>
            <a:ext cx="8401685" cy="768350"/>
          </a:xfrm>
          <a:prstGeom prst="rect">
            <a:avLst/>
          </a:prstGeom>
          <a:noFill/>
        </p:spPr>
        <p:txBody>
          <a:bodyPr wrap="square" rtlCol="0" anchor="t">
            <a:spAutoFit/>
          </a:bodyPr>
          <a:p>
            <a:r>
              <a:rPr lang="zh-CN" altLang="en-US" sz="4400" b="1" dirty="0">
                <a:solidFill>
                  <a:srgbClr val="FFFF00"/>
                </a:solidFill>
                <a:latin typeface="微软雅黑" panose="020B0503020204020204" charset="-122"/>
                <a:ea typeface="微软雅黑" panose="020B0503020204020204" charset="-122"/>
                <a:sym typeface="+mn-ea"/>
              </a:rPr>
              <a:t>自我介绍常见误区</a:t>
            </a:r>
            <a:endParaRPr lang="zh-CN" altLang="en-US" sz="4400" b="1" dirty="0">
              <a:solidFill>
                <a:srgbClr val="FFFF00"/>
              </a:solidFill>
              <a:latin typeface="微软雅黑" panose="020B0503020204020204" charset="-122"/>
              <a:ea typeface="微软雅黑" panose="020B0503020204020204" charset="-122"/>
              <a:sym typeface="+mn-ea"/>
            </a:endParaRPr>
          </a:p>
        </p:txBody>
      </p:sp>
      <p:sp>
        <p:nvSpPr>
          <p:cNvPr id="4" name="文本框 3"/>
          <p:cNvSpPr txBox="1"/>
          <p:nvPr/>
        </p:nvSpPr>
        <p:spPr>
          <a:xfrm>
            <a:off x="574675" y="1412240"/>
            <a:ext cx="9259570" cy="4604385"/>
          </a:xfrm>
          <a:prstGeom prst="rect">
            <a:avLst/>
          </a:prstGeom>
          <a:noFill/>
        </p:spPr>
        <p:txBody>
          <a:bodyPr wrap="square" rtlCol="0" anchor="t">
            <a:noAutofit/>
          </a:bodyPr>
          <a:p>
            <a:pPr>
              <a:lnSpc>
                <a:spcPct val="110000"/>
              </a:lnSpc>
              <a:spcBef>
                <a:spcPct val="50000"/>
              </a:spcBef>
            </a:pPr>
            <a:r>
              <a:rPr lang="en-US" altLang="zh-CN" sz="2400" b="1" dirty="0">
                <a:solidFill>
                  <a:schemeClr val="bg1"/>
                </a:solidFill>
                <a:latin typeface="微软雅黑" panose="020B0503020204020204" charset="-122"/>
                <a:ea typeface="微软雅黑" panose="020B0503020204020204" charset="-122"/>
                <a:cs typeface="微软雅黑" panose="020B0503020204020204" charset="-122"/>
                <a:sym typeface="+mn-ea"/>
              </a:rPr>
              <a:t>1）自我介绍毫无目的性,不明确自己自我介绍为了什么</a:t>
            </a:r>
            <a:endParaRPr lang="en-US" altLang="zh-CN" sz="2400" b="1" dirty="0">
              <a:solidFill>
                <a:schemeClr val="bg1"/>
              </a:solidFill>
              <a:latin typeface="微软雅黑" panose="020B0503020204020204" charset="-122"/>
              <a:ea typeface="微软雅黑" panose="020B0503020204020204" charset="-122"/>
              <a:cs typeface="微软雅黑" panose="020B0503020204020204" charset="-122"/>
              <a:sym typeface="+mn-ea"/>
            </a:endParaRPr>
          </a:p>
          <a:p>
            <a:pPr>
              <a:lnSpc>
                <a:spcPct val="110000"/>
              </a:lnSpc>
              <a:spcBef>
                <a:spcPct val="50000"/>
              </a:spcBef>
            </a:pPr>
            <a:r>
              <a:rPr lang="en-US" altLang="zh-CN" sz="2400" b="1" dirty="0">
                <a:solidFill>
                  <a:schemeClr val="bg1"/>
                </a:solidFill>
                <a:latin typeface="微软雅黑" panose="020B0503020204020204" charset="-122"/>
                <a:ea typeface="微软雅黑" panose="020B0503020204020204" charset="-122"/>
                <a:cs typeface="微软雅黑" panose="020B0503020204020204" charset="-122"/>
                <a:sym typeface="+mn-ea"/>
              </a:rPr>
              <a:t>2）自我介绍当中太多没必要出现的信息</a:t>
            </a:r>
            <a:r>
              <a:rPr lang="zh-CN" altLang="en-US" sz="2400" b="1" dirty="0">
                <a:solidFill>
                  <a:schemeClr val="bg1"/>
                </a:solidFill>
                <a:latin typeface="微软雅黑" panose="020B0503020204020204" charset="-122"/>
                <a:ea typeface="微软雅黑" panose="020B0503020204020204" charset="-122"/>
                <a:cs typeface="微软雅黑" panose="020B0503020204020204" charset="-122"/>
                <a:sym typeface="+mn-ea"/>
              </a:rPr>
              <a:t>，</a:t>
            </a:r>
            <a:r>
              <a:rPr lang="en-US" altLang="zh-CN" sz="2400" b="1" dirty="0">
                <a:solidFill>
                  <a:schemeClr val="bg1"/>
                </a:solidFill>
                <a:latin typeface="微软雅黑" panose="020B0503020204020204" charset="-122"/>
                <a:ea typeface="微软雅黑" panose="020B0503020204020204" charset="-122"/>
                <a:cs typeface="微软雅黑" panose="020B0503020204020204" charset="-122"/>
                <a:sym typeface="+mn-ea"/>
              </a:rPr>
              <a:t>把考官当丈母娘介绍自己</a:t>
            </a:r>
            <a:endParaRPr lang="en-US" altLang="zh-CN" sz="2400" b="1" dirty="0">
              <a:solidFill>
                <a:schemeClr val="bg1"/>
              </a:solidFill>
              <a:latin typeface="微软雅黑" panose="020B0503020204020204" charset="-122"/>
              <a:ea typeface="微软雅黑" panose="020B0503020204020204" charset="-122"/>
              <a:cs typeface="微软雅黑" panose="020B0503020204020204" charset="-122"/>
            </a:endParaRPr>
          </a:p>
          <a:p>
            <a:pPr>
              <a:lnSpc>
                <a:spcPct val="110000"/>
              </a:lnSpc>
              <a:spcBef>
                <a:spcPct val="50000"/>
              </a:spcBef>
            </a:pPr>
            <a:r>
              <a:rPr lang="en-US" altLang="zh-CN" sz="2400" b="1" dirty="0">
                <a:solidFill>
                  <a:schemeClr val="bg1"/>
                </a:solidFill>
                <a:latin typeface="微软雅黑" panose="020B0503020204020204" charset="-122"/>
                <a:ea typeface="微软雅黑" panose="020B0503020204020204" charset="-122"/>
                <a:cs typeface="微软雅黑" panose="020B0503020204020204" charset="-122"/>
                <a:sym typeface="+mn-ea"/>
              </a:rPr>
              <a:t>3）自我介绍当中出现对本科学校/专业的不满</a:t>
            </a:r>
            <a:endParaRPr lang="en-US" altLang="zh-CN" sz="2400" b="1" dirty="0">
              <a:solidFill>
                <a:schemeClr val="bg1"/>
              </a:solidFill>
              <a:latin typeface="微软雅黑" panose="020B0503020204020204" charset="-122"/>
              <a:ea typeface="微软雅黑" panose="020B0503020204020204" charset="-122"/>
              <a:cs typeface="微软雅黑" panose="020B0503020204020204" charset="-122"/>
              <a:sym typeface="+mn-ea"/>
            </a:endParaRPr>
          </a:p>
          <a:p>
            <a:pPr>
              <a:lnSpc>
                <a:spcPct val="110000"/>
              </a:lnSpc>
              <a:spcBef>
                <a:spcPct val="50000"/>
              </a:spcBef>
            </a:pPr>
            <a:r>
              <a:rPr lang="en-US" altLang="zh-CN" sz="2400" b="1" dirty="0">
                <a:solidFill>
                  <a:schemeClr val="bg1"/>
                </a:solidFill>
                <a:latin typeface="微软雅黑" panose="020B0503020204020204" charset="-122"/>
                <a:ea typeface="微软雅黑" panose="020B0503020204020204" charset="-122"/>
                <a:cs typeface="微软雅黑" panose="020B0503020204020204" charset="-122"/>
                <a:sym typeface="+mn-ea"/>
              </a:rPr>
              <a:t>4）自我介绍时间控制不当,过短或过长</a:t>
            </a:r>
            <a:endParaRPr lang="en-US" altLang="zh-CN" sz="2400" b="1" dirty="0">
              <a:solidFill>
                <a:schemeClr val="bg1"/>
              </a:solidFill>
              <a:latin typeface="微软雅黑" panose="020B0503020204020204" charset="-122"/>
              <a:ea typeface="微软雅黑" panose="020B0503020204020204" charset="-122"/>
              <a:cs typeface="微软雅黑" panose="020B0503020204020204" charset="-122"/>
            </a:endParaRPr>
          </a:p>
          <a:p>
            <a:pPr>
              <a:lnSpc>
                <a:spcPct val="110000"/>
              </a:lnSpc>
              <a:spcBef>
                <a:spcPct val="50000"/>
              </a:spcBef>
            </a:pPr>
            <a:r>
              <a:rPr lang="en-US" altLang="zh-CN" sz="2400" b="1" dirty="0">
                <a:solidFill>
                  <a:schemeClr val="bg1"/>
                </a:solidFill>
                <a:latin typeface="微软雅黑" panose="020B0503020204020204" charset="-122"/>
                <a:ea typeface="微软雅黑" panose="020B0503020204020204" charset="-122"/>
                <a:cs typeface="微软雅黑" panose="020B0503020204020204" charset="-122"/>
                <a:sym typeface="+mn-ea"/>
              </a:rPr>
              <a:t>还有更可怕的一点,那就是连自我介绍都要...</a:t>
            </a:r>
            <a:endParaRPr lang="en-US" altLang="zh-CN" sz="2400" b="1" dirty="0">
              <a:solidFill>
                <a:schemeClr val="bg1"/>
              </a:solidFill>
              <a:latin typeface="微软雅黑" panose="020B0503020204020204" charset="-122"/>
              <a:ea typeface="微软雅黑" panose="020B0503020204020204" charset="-122"/>
              <a:cs typeface="微软雅黑" panose="020B0503020204020204" charset="-122"/>
            </a:endParaRPr>
          </a:p>
          <a:p>
            <a:pPr>
              <a:lnSpc>
                <a:spcPct val="60000"/>
              </a:lnSpc>
              <a:spcBef>
                <a:spcPct val="50000"/>
              </a:spcBef>
            </a:pPr>
            <a:r>
              <a:rPr lang="en-US" altLang="zh-CN" sz="8000" b="1" dirty="0">
                <a:solidFill>
                  <a:srgbClr val="FFFF00"/>
                </a:solidFill>
                <a:latin typeface="微软雅黑" panose="020B0503020204020204" charset="-122"/>
                <a:ea typeface="微软雅黑" panose="020B0503020204020204" charset="-122"/>
                <a:cs typeface="微软雅黑" panose="020B0503020204020204" charset="-122"/>
                <a:sym typeface="+mn-ea"/>
              </a:rPr>
              <a:t>抄模板！</a:t>
            </a:r>
            <a:endParaRPr lang="en-US" altLang="zh-CN" sz="8000" b="1" dirty="0">
              <a:solidFill>
                <a:srgbClr val="FFFF00"/>
              </a:solidFill>
              <a:latin typeface="微软雅黑" panose="020B0503020204020204" charset="-122"/>
              <a:ea typeface="微软雅黑" panose="020B0503020204020204" charset="-122"/>
              <a:cs typeface="微软雅黑" panose="020B0503020204020204" charset="-122"/>
            </a:endParaRPr>
          </a:p>
          <a:p>
            <a:pPr>
              <a:lnSpc>
                <a:spcPct val="110000"/>
              </a:lnSpc>
              <a:spcBef>
                <a:spcPct val="50000"/>
              </a:spcBef>
            </a:pPr>
            <a:endParaRPr lang="en-US" altLang="zh-CN" sz="8000" b="1" u="sng" dirty="0">
              <a:solidFill>
                <a:srgbClr val="FFFF00"/>
              </a:solidFill>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additive="base">
                                        <p:cTn id="31"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additive="base">
                                        <p:cTn id="37"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55DA"/>
        </a:solidFill>
        <a:effectLst/>
      </p:bgPr>
    </p:bg>
    <p:spTree>
      <p:nvGrpSpPr>
        <p:cNvPr id="1" name=""/>
        <p:cNvGrpSpPr/>
        <p:nvPr/>
      </p:nvGrpSpPr>
      <p:grpSpPr/>
      <p:sp>
        <p:nvSpPr>
          <p:cNvPr id="3" name="文本框 2"/>
          <p:cNvSpPr txBox="1"/>
          <p:nvPr/>
        </p:nvSpPr>
        <p:spPr>
          <a:xfrm>
            <a:off x="690880" y="342265"/>
            <a:ext cx="8401685" cy="768350"/>
          </a:xfrm>
          <a:prstGeom prst="rect">
            <a:avLst/>
          </a:prstGeom>
          <a:noFill/>
        </p:spPr>
        <p:txBody>
          <a:bodyPr wrap="square" rtlCol="0" anchor="t">
            <a:spAutoFit/>
          </a:bodyPr>
          <a:p>
            <a:r>
              <a:rPr lang="zh-CN" altLang="en-US" sz="4400" b="1" dirty="0">
                <a:solidFill>
                  <a:srgbClr val="FFFF00"/>
                </a:solidFill>
                <a:latin typeface="微软雅黑" panose="020B0503020204020204" charset="-122"/>
                <a:ea typeface="微软雅黑" panose="020B0503020204020204" charset="-122"/>
                <a:sym typeface="+mn-ea"/>
              </a:rPr>
              <a:t>自我介绍正确打开方式</a:t>
            </a:r>
            <a:endParaRPr lang="zh-CN" altLang="en-US" sz="4400" b="1" dirty="0">
              <a:solidFill>
                <a:srgbClr val="FFFF00"/>
              </a:solidFill>
              <a:latin typeface="微软雅黑" panose="020B0503020204020204" charset="-122"/>
              <a:ea typeface="微软雅黑" panose="020B0503020204020204" charset="-122"/>
              <a:sym typeface="+mn-ea"/>
            </a:endParaRPr>
          </a:p>
        </p:txBody>
      </p:sp>
      <p:sp>
        <p:nvSpPr>
          <p:cNvPr id="4" name="文本框 3"/>
          <p:cNvSpPr txBox="1"/>
          <p:nvPr/>
        </p:nvSpPr>
        <p:spPr>
          <a:xfrm>
            <a:off x="826770" y="1412240"/>
            <a:ext cx="7593965" cy="3935730"/>
          </a:xfrm>
          <a:prstGeom prst="rect">
            <a:avLst/>
          </a:prstGeom>
          <a:noFill/>
        </p:spPr>
        <p:txBody>
          <a:bodyPr wrap="square" rtlCol="0" anchor="t">
            <a:noAutofit/>
          </a:bodyPr>
          <a:p>
            <a:pPr>
              <a:lnSpc>
                <a:spcPct val="110000"/>
              </a:lnSpc>
              <a:spcBef>
                <a:spcPct val="50000"/>
              </a:spcBef>
            </a:pPr>
            <a:endParaRPr lang="en-US" altLang="zh-CN" sz="2400" b="1" dirty="0">
              <a:solidFill>
                <a:schemeClr val="bg1"/>
              </a:solidFill>
              <a:latin typeface="微软雅黑" panose="020B0503020204020204" charset="-122"/>
              <a:ea typeface="微软雅黑" panose="020B0503020204020204" charset="-122"/>
              <a:cs typeface="微软雅黑" panose="020B0503020204020204" charset="-122"/>
            </a:endParaRPr>
          </a:p>
          <a:p>
            <a:pPr>
              <a:lnSpc>
                <a:spcPct val="110000"/>
              </a:lnSpc>
              <a:spcBef>
                <a:spcPct val="50000"/>
              </a:spcBef>
            </a:pPr>
            <a:r>
              <a:rPr lang="en-US" altLang="zh-CN" sz="2800" b="1" dirty="0">
                <a:solidFill>
                  <a:schemeClr val="bg1"/>
                </a:solidFill>
                <a:latin typeface="微软雅黑" panose="020B0503020204020204" charset="-122"/>
                <a:ea typeface="微软雅黑" panose="020B0503020204020204" charset="-122"/>
                <a:cs typeface="微软雅黑" panose="020B0503020204020204" charset="-122"/>
                <a:sym typeface="+mn-ea"/>
              </a:rPr>
              <a:t>首先最重要的是明确自我介绍目的,那就是...</a:t>
            </a:r>
            <a:endParaRPr lang="en-US" altLang="zh-CN" sz="2800" b="1" dirty="0">
              <a:solidFill>
                <a:schemeClr val="bg1"/>
              </a:solidFill>
              <a:latin typeface="微软雅黑" panose="020B0503020204020204" charset="-122"/>
              <a:ea typeface="微软雅黑" panose="020B0503020204020204" charset="-122"/>
              <a:cs typeface="微软雅黑" panose="020B0503020204020204" charset="-122"/>
            </a:endParaRPr>
          </a:p>
          <a:p>
            <a:pPr>
              <a:lnSpc>
                <a:spcPct val="100000"/>
              </a:lnSpc>
              <a:spcBef>
                <a:spcPct val="50000"/>
              </a:spcBef>
            </a:pPr>
            <a:r>
              <a:rPr lang="en-US" altLang="zh-CN" sz="6000" b="1" dirty="0">
                <a:solidFill>
                  <a:srgbClr val="FFFF00"/>
                </a:solidFill>
                <a:latin typeface="微软雅黑" panose="020B0503020204020204" charset="-122"/>
                <a:ea typeface="微软雅黑" panose="020B0503020204020204" charset="-122"/>
                <a:cs typeface="微软雅黑" panose="020B0503020204020204" charset="-122"/>
                <a:sym typeface="+mn-ea"/>
              </a:rPr>
              <a:t>自我推销！卖自己！</a:t>
            </a:r>
            <a:endParaRPr lang="en-US" altLang="zh-CN" sz="6000" b="1" dirty="0">
              <a:solidFill>
                <a:srgbClr val="FFFF00"/>
              </a:solidFill>
              <a:latin typeface="微软雅黑" panose="020B0503020204020204" charset="-122"/>
              <a:ea typeface="微软雅黑" panose="020B0503020204020204" charset="-122"/>
              <a:cs typeface="微软雅黑" panose="020B0503020204020204" charset="-122"/>
              <a:sym typeface="+mn-ea"/>
            </a:endParaRPr>
          </a:p>
          <a:p>
            <a:pPr>
              <a:lnSpc>
                <a:spcPct val="0"/>
              </a:lnSpc>
              <a:spcBef>
                <a:spcPct val="50000"/>
              </a:spcBef>
            </a:pPr>
            <a:endParaRPr lang="en-US" altLang="zh-CN" sz="6000" b="1" dirty="0">
              <a:solidFill>
                <a:srgbClr val="FFFF00"/>
              </a:solidFill>
              <a:latin typeface="微软雅黑" panose="020B0503020204020204" charset="-122"/>
              <a:ea typeface="微软雅黑" panose="020B0503020204020204" charset="-122"/>
              <a:cs typeface="微软雅黑" panose="020B0503020204020204" charset="-122"/>
            </a:endParaRPr>
          </a:p>
          <a:p>
            <a:pPr>
              <a:lnSpc>
                <a:spcPct val="130000"/>
              </a:lnSpc>
              <a:spcBef>
                <a:spcPct val="50000"/>
              </a:spcBef>
            </a:pPr>
            <a:r>
              <a:rPr lang="en-US" altLang="zh-CN" sz="3200" b="1" dirty="0">
                <a:solidFill>
                  <a:schemeClr val="bg1"/>
                </a:solidFill>
                <a:latin typeface="微软雅黑" panose="020B0503020204020204" charset="-122"/>
                <a:ea typeface="微软雅黑" panose="020B0503020204020204" charset="-122"/>
                <a:cs typeface="微软雅黑" panose="020B0503020204020204" charset="-122"/>
                <a:sym typeface="+mn-ea"/>
              </a:rPr>
              <a:t>因此所有考生必须在</a:t>
            </a:r>
            <a:r>
              <a:rPr lang="en-US" altLang="zh-CN" sz="3200" b="1" u="sng" dirty="0">
                <a:solidFill>
                  <a:srgbClr val="FFFF00"/>
                </a:solidFill>
                <a:latin typeface="微软雅黑" panose="020B0503020204020204" charset="-122"/>
                <a:ea typeface="微软雅黑" panose="020B0503020204020204" charset="-122"/>
                <a:cs typeface="微软雅黑" panose="020B0503020204020204" charset="-122"/>
                <a:sym typeface="+mn-ea"/>
              </a:rPr>
              <a:t>两分钟</a:t>
            </a:r>
            <a:r>
              <a:rPr lang="en-US" altLang="zh-CN" sz="3200" b="1" dirty="0">
                <a:solidFill>
                  <a:schemeClr val="bg1"/>
                </a:solidFill>
                <a:latin typeface="微软雅黑" panose="020B0503020204020204" charset="-122"/>
                <a:ea typeface="微软雅黑" panose="020B0503020204020204" charset="-122"/>
                <a:cs typeface="微软雅黑" panose="020B0503020204020204" charset="-122"/>
                <a:sym typeface="+mn-ea"/>
              </a:rPr>
              <a:t>内</a:t>
            </a:r>
            <a:r>
              <a:rPr lang="en-US" altLang="zh-CN" sz="3200" b="1" u="sng" dirty="0">
                <a:solidFill>
                  <a:srgbClr val="FFFF00"/>
                </a:solidFill>
                <a:latin typeface="微软雅黑" panose="020B0503020204020204" charset="-122"/>
                <a:ea typeface="微软雅黑" panose="020B0503020204020204" charset="-122"/>
                <a:cs typeface="微软雅黑" panose="020B0503020204020204" charset="-122"/>
                <a:sym typeface="+mn-ea"/>
              </a:rPr>
              <a:t>自信地</a:t>
            </a:r>
            <a:r>
              <a:rPr lang="en-US" altLang="zh-CN" sz="3200" b="1" dirty="0">
                <a:solidFill>
                  <a:schemeClr val="bg1"/>
                </a:solidFill>
                <a:latin typeface="微软雅黑" panose="020B0503020204020204" charset="-122"/>
                <a:ea typeface="微软雅黑" panose="020B0503020204020204" charset="-122"/>
                <a:cs typeface="微软雅黑" panose="020B0503020204020204" charset="-122"/>
                <a:sym typeface="+mn-ea"/>
              </a:rPr>
              <a:t>,</a:t>
            </a:r>
            <a:r>
              <a:rPr lang="en-US" altLang="zh-CN" sz="3200" b="1" u="sng" dirty="0">
                <a:solidFill>
                  <a:srgbClr val="FFFF00"/>
                </a:solidFill>
                <a:latin typeface="微软雅黑" panose="020B0503020204020204" charset="-122"/>
                <a:ea typeface="微软雅黑" panose="020B0503020204020204" charset="-122"/>
                <a:cs typeface="微软雅黑" panose="020B0503020204020204" charset="-122"/>
                <a:sym typeface="+mn-ea"/>
              </a:rPr>
              <a:t>铿锵有力地</a:t>
            </a:r>
            <a:r>
              <a:rPr lang="en-US" altLang="zh-CN" sz="3200" b="1" dirty="0">
                <a:solidFill>
                  <a:schemeClr val="bg1"/>
                </a:solidFill>
                <a:latin typeface="微软雅黑" panose="020B0503020204020204" charset="-122"/>
                <a:ea typeface="微软雅黑" panose="020B0503020204020204" charset="-122"/>
                <a:cs typeface="微软雅黑" panose="020B0503020204020204" charset="-122"/>
                <a:sym typeface="+mn-ea"/>
              </a:rPr>
              <a:t>展现自己的</a:t>
            </a:r>
            <a:r>
              <a:rPr lang="en-US" altLang="zh-CN" sz="3200" b="1" u="sng" dirty="0">
                <a:solidFill>
                  <a:srgbClr val="FFFF00"/>
                </a:solidFill>
                <a:latin typeface="微软雅黑" panose="020B0503020204020204" charset="-122"/>
                <a:ea typeface="微软雅黑" panose="020B0503020204020204" charset="-122"/>
                <a:cs typeface="微软雅黑" panose="020B0503020204020204" charset="-122"/>
                <a:sym typeface="+mn-ea"/>
              </a:rPr>
              <a:t>优势</a:t>
            </a:r>
            <a:r>
              <a:rPr lang="en-US" altLang="zh-CN" sz="3200" b="1" dirty="0">
                <a:solidFill>
                  <a:schemeClr val="bg1"/>
                </a:solidFill>
                <a:latin typeface="微软雅黑" panose="020B0503020204020204" charset="-122"/>
                <a:ea typeface="微软雅黑" panose="020B0503020204020204" charset="-122"/>
                <a:cs typeface="微软雅黑" panose="020B0503020204020204" charset="-122"/>
                <a:sym typeface="+mn-ea"/>
              </a:rPr>
              <a:t>,自己的</a:t>
            </a:r>
            <a:r>
              <a:rPr lang="en-US" altLang="zh-CN" sz="3200" b="1" u="sng" dirty="0">
                <a:solidFill>
                  <a:srgbClr val="FFFF00"/>
                </a:solidFill>
                <a:latin typeface="微软雅黑" panose="020B0503020204020204" charset="-122"/>
                <a:ea typeface="微软雅黑" panose="020B0503020204020204" charset="-122"/>
                <a:cs typeface="微软雅黑" panose="020B0503020204020204" charset="-122"/>
                <a:sym typeface="+mn-ea"/>
              </a:rPr>
              <a:t>决心</a:t>
            </a:r>
            <a:endParaRPr lang="en-US" altLang="zh-CN" sz="3200" b="1" u="sng" dirty="0">
              <a:solidFill>
                <a:srgbClr val="FFFF00"/>
              </a:solidFill>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 calcmode="lin" valueType="num">
                                      <p:cBhvr additive="base">
                                        <p:cTn id="7"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anim calcmode="lin" valueType="num">
                                      <p:cBhvr additive="base">
                                        <p:cTn id="19"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55DA"/>
        </a:solidFill>
        <a:effectLst/>
      </p:bgPr>
    </p:bg>
    <p:spTree>
      <p:nvGrpSpPr>
        <p:cNvPr id="1" name=""/>
        <p:cNvGrpSpPr/>
        <p:nvPr/>
      </p:nvGrpSpPr>
      <p:grpSpPr/>
      <p:sp>
        <p:nvSpPr>
          <p:cNvPr id="3" name="文本框 2"/>
          <p:cNvSpPr txBox="1"/>
          <p:nvPr/>
        </p:nvSpPr>
        <p:spPr>
          <a:xfrm>
            <a:off x="690880" y="342265"/>
            <a:ext cx="8401685" cy="768350"/>
          </a:xfrm>
          <a:prstGeom prst="rect">
            <a:avLst/>
          </a:prstGeom>
          <a:noFill/>
        </p:spPr>
        <p:txBody>
          <a:bodyPr wrap="square" rtlCol="0" anchor="t">
            <a:spAutoFit/>
          </a:bodyPr>
          <a:p>
            <a:r>
              <a:rPr lang="zh-CN" altLang="en-US" sz="4400" b="1" dirty="0">
                <a:solidFill>
                  <a:srgbClr val="FFFF00"/>
                </a:solidFill>
                <a:latin typeface="微软雅黑" panose="020B0503020204020204" charset="-122"/>
                <a:ea typeface="微软雅黑" panose="020B0503020204020204" charset="-122"/>
                <a:sym typeface="+mn-ea"/>
              </a:rPr>
              <a:t>自我介绍正确打开方式</a:t>
            </a:r>
            <a:endParaRPr lang="zh-CN" altLang="en-US" sz="4400" b="1" dirty="0">
              <a:solidFill>
                <a:srgbClr val="FFFF00"/>
              </a:solidFill>
              <a:latin typeface="微软雅黑" panose="020B0503020204020204" charset="-122"/>
              <a:ea typeface="微软雅黑" panose="020B0503020204020204" charset="-122"/>
              <a:sym typeface="+mn-ea"/>
            </a:endParaRPr>
          </a:p>
        </p:txBody>
      </p:sp>
      <p:sp>
        <p:nvSpPr>
          <p:cNvPr id="4" name="文本框 3"/>
          <p:cNvSpPr txBox="1"/>
          <p:nvPr/>
        </p:nvSpPr>
        <p:spPr>
          <a:xfrm>
            <a:off x="450215" y="1461135"/>
            <a:ext cx="8728075" cy="3935730"/>
          </a:xfrm>
          <a:prstGeom prst="rect">
            <a:avLst/>
          </a:prstGeom>
          <a:noFill/>
        </p:spPr>
        <p:txBody>
          <a:bodyPr wrap="square" rtlCol="0" anchor="t">
            <a:noAutofit/>
          </a:bodyPr>
          <a:p>
            <a:pPr>
              <a:lnSpc>
                <a:spcPct val="110000"/>
              </a:lnSpc>
              <a:spcBef>
                <a:spcPct val="50000"/>
              </a:spcBef>
            </a:pPr>
            <a:r>
              <a:rPr lang="en-US" altLang="zh-CN" sz="2400" b="1" dirty="0">
                <a:solidFill>
                  <a:schemeClr val="bg1"/>
                </a:solidFill>
                <a:latin typeface="微软雅黑" panose="020B0503020204020204" charset="-122"/>
                <a:ea typeface="微软雅黑" panose="020B0503020204020204" charset="-122"/>
                <a:cs typeface="微软雅黑" panose="020B0503020204020204" charset="-122"/>
                <a:sym typeface="+mn-ea"/>
              </a:rPr>
              <a:t>A.简单明了地介绍自己基本情况(姓名/年龄/在读学校/本科专业)</a:t>
            </a:r>
            <a:endParaRPr lang="en-US" altLang="zh-CN" sz="2400" b="1" dirty="0">
              <a:solidFill>
                <a:schemeClr val="bg1"/>
              </a:solidFill>
              <a:latin typeface="微软雅黑" panose="020B0503020204020204" charset="-122"/>
              <a:ea typeface="微软雅黑" panose="020B0503020204020204" charset="-122"/>
              <a:cs typeface="微软雅黑" panose="020B0503020204020204" charset="-122"/>
              <a:sym typeface="+mn-ea"/>
            </a:endParaRPr>
          </a:p>
          <a:p>
            <a:pPr>
              <a:lnSpc>
                <a:spcPct val="110000"/>
              </a:lnSpc>
              <a:spcBef>
                <a:spcPct val="50000"/>
              </a:spcBef>
            </a:pPr>
            <a:r>
              <a:rPr lang="en-US" altLang="zh-CN" sz="2400" b="1" dirty="0">
                <a:solidFill>
                  <a:schemeClr val="bg1"/>
                </a:solidFill>
                <a:latin typeface="微软雅黑" panose="020B0503020204020204" charset="-122"/>
                <a:ea typeface="微软雅黑" panose="020B0503020204020204" charset="-122"/>
                <a:cs typeface="微软雅黑" panose="020B0503020204020204" charset="-122"/>
                <a:sym typeface="+mn-ea"/>
              </a:rPr>
              <a:t>B.尽可能地将自己</a:t>
            </a:r>
            <a:r>
              <a:rPr lang="en-US" altLang="zh-CN" sz="2400" b="1" u="sng" dirty="0">
                <a:solidFill>
                  <a:srgbClr val="FFFF00"/>
                </a:solidFill>
                <a:latin typeface="微软雅黑" panose="020B0503020204020204" charset="-122"/>
                <a:ea typeface="微软雅黑" panose="020B0503020204020204" charset="-122"/>
                <a:cs typeface="微软雅黑" panose="020B0503020204020204" charset="-122"/>
                <a:sym typeface="+mn-ea"/>
              </a:rPr>
              <a:t>拿得出手的</a:t>
            </a:r>
            <a:r>
              <a:rPr lang="en-US" altLang="zh-CN" sz="2400" b="1" dirty="0">
                <a:solidFill>
                  <a:schemeClr val="bg1"/>
                </a:solidFill>
                <a:latin typeface="微软雅黑" panose="020B0503020204020204" charset="-122"/>
                <a:ea typeface="微软雅黑" panose="020B0503020204020204" charset="-122"/>
                <a:cs typeface="微软雅黑" panose="020B0503020204020204" charset="-122"/>
                <a:sym typeface="+mn-ea"/>
              </a:rPr>
              <a:t>所有成就奖励列举出来</a:t>
            </a:r>
            <a:endParaRPr lang="en-US" altLang="zh-CN" sz="2400" b="1" dirty="0">
              <a:solidFill>
                <a:schemeClr val="bg1"/>
              </a:solidFill>
              <a:latin typeface="微软雅黑" panose="020B0503020204020204" charset="-122"/>
              <a:ea typeface="微软雅黑" panose="020B0503020204020204" charset="-122"/>
              <a:cs typeface="微软雅黑" panose="020B0503020204020204" charset="-122"/>
              <a:sym typeface="+mn-ea"/>
            </a:endParaRPr>
          </a:p>
          <a:p>
            <a:pPr>
              <a:lnSpc>
                <a:spcPct val="110000"/>
              </a:lnSpc>
              <a:spcBef>
                <a:spcPct val="50000"/>
              </a:spcBef>
            </a:pPr>
            <a:r>
              <a:rPr lang="en-US" altLang="zh-CN" sz="2400" b="1" dirty="0">
                <a:solidFill>
                  <a:schemeClr val="bg1"/>
                </a:solidFill>
                <a:latin typeface="微软雅黑" panose="020B0503020204020204" charset="-122"/>
                <a:ea typeface="微软雅黑" panose="020B0503020204020204" charset="-122"/>
                <a:cs typeface="微软雅黑" panose="020B0503020204020204" charset="-122"/>
                <a:sym typeface="+mn-ea"/>
              </a:rPr>
              <a:t>C.深造的原因,自己做了哪些努力,以及自己在未来读研过程中的计划</a:t>
            </a:r>
            <a:endParaRPr lang="en-US" altLang="zh-CN" sz="2400" b="1" dirty="0">
              <a:solidFill>
                <a:schemeClr val="bg1"/>
              </a:solidFill>
              <a:latin typeface="微软雅黑" panose="020B0503020204020204" charset="-122"/>
              <a:ea typeface="微软雅黑" panose="020B0503020204020204" charset="-122"/>
              <a:cs typeface="微软雅黑" panose="020B0503020204020204" charset="-122"/>
              <a:sym typeface="+mn-ea"/>
            </a:endParaRPr>
          </a:p>
          <a:p>
            <a:pPr>
              <a:lnSpc>
                <a:spcPct val="110000"/>
              </a:lnSpc>
              <a:spcBef>
                <a:spcPct val="50000"/>
              </a:spcBef>
            </a:pPr>
            <a:r>
              <a:rPr lang="en-US" altLang="zh-CN" sz="2400" b="1" dirty="0">
                <a:solidFill>
                  <a:schemeClr val="bg1"/>
                </a:solidFill>
                <a:latin typeface="微软雅黑" panose="020B0503020204020204" charset="-122"/>
                <a:ea typeface="微软雅黑" panose="020B0503020204020204" charset="-122"/>
                <a:cs typeface="微软雅黑" panose="020B0503020204020204" charset="-122"/>
                <a:sym typeface="+mn-ea"/>
              </a:rPr>
              <a:t>D.结尾摆明自己的态度与决心,保证自己是最佳人选</a:t>
            </a:r>
            <a:endParaRPr lang="en-US" altLang="zh-CN" sz="2400" b="1" dirty="0">
              <a:solidFill>
                <a:schemeClr val="bg1"/>
              </a:solidFill>
              <a:latin typeface="微软雅黑" panose="020B0503020204020204" charset="-122"/>
              <a:ea typeface="微软雅黑" panose="020B0503020204020204" charset="-122"/>
              <a:cs typeface="微软雅黑" panose="020B0503020204020204" charset="-122"/>
              <a:sym typeface="+mn-ea"/>
            </a:endParaRPr>
          </a:p>
          <a:p>
            <a:pPr>
              <a:lnSpc>
                <a:spcPct val="50000"/>
              </a:lnSpc>
              <a:spcBef>
                <a:spcPct val="50000"/>
              </a:spcBef>
            </a:pPr>
            <a:endParaRPr lang="en-US" altLang="zh-CN" sz="2400" b="1" dirty="0">
              <a:solidFill>
                <a:schemeClr val="bg1"/>
              </a:solidFill>
              <a:latin typeface="微软雅黑" panose="020B0503020204020204" charset="-122"/>
              <a:ea typeface="微软雅黑" panose="020B0503020204020204" charset="-122"/>
              <a:cs typeface="微软雅黑" panose="020B0503020204020204" charset="-122"/>
              <a:sym typeface="+mn-ea"/>
            </a:endParaRPr>
          </a:p>
          <a:p>
            <a:pPr>
              <a:lnSpc>
                <a:spcPct val="110000"/>
              </a:lnSpc>
              <a:spcBef>
                <a:spcPct val="50000"/>
              </a:spcBef>
            </a:pPr>
            <a:r>
              <a:rPr lang="en-US" altLang="zh-CN" sz="2800" b="1" dirty="0">
                <a:solidFill>
                  <a:srgbClr val="FFFF00"/>
                </a:solidFill>
                <a:latin typeface="微软雅黑" panose="020B0503020204020204" charset="-122"/>
                <a:ea typeface="微软雅黑" panose="020B0503020204020204" charset="-122"/>
                <a:cs typeface="微软雅黑" panose="020B0503020204020204" charset="-122"/>
                <a:sym typeface="+mn-ea"/>
              </a:rPr>
              <a:t>注意：自我介绍一定要不卑不亢,虽然你是被考验被选择的人,但是千万不要一副乞丐相(恳求别人给你机会)</a:t>
            </a:r>
            <a:endParaRPr lang="en-US" altLang="zh-CN" sz="2800" b="1" dirty="0">
              <a:solidFill>
                <a:srgbClr val="FFFF00"/>
              </a:solidFill>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additive="base">
                                        <p:cTn id="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additive="base">
                                        <p:cTn id="1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additive="base">
                                        <p:cTn id="25"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55DA"/>
        </a:solidFill>
        <a:effectLst/>
      </p:bgPr>
    </p:bg>
    <p:spTree>
      <p:nvGrpSpPr>
        <p:cNvPr id="1" name=""/>
        <p:cNvGrpSpPr/>
        <p:nvPr/>
      </p:nvGrpSpPr>
      <p:grpSpPr/>
      <p:sp>
        <p:nvSpPr>
          <p:cNvPr id="2" name="文本框 1"/>
          <p:cNvSpPr txBox="1"/>
          <p:nvPr/>
        </p:nvSpPr>
        <p:spPr>
          <a:xfrm>
            <a:off x="563880" y="1805940"/>
            <a:ext cx="9639300" cy="1198880"/>
          </a:xfrm>
          <a:prstGeom prst="rect">
            <a:avLst/>
          </a:prstGeom>
          <a:noFill/>
        </p:spPr>
        <p:txBody>
          <a:bodyPr wrap="square" rtlCol="0">
            <a:spAutoFit/>
          </a:bodyPr>
          <a:p>
            <a:r>
              <a:rPr lang="zh-CN" sz="7200" b="1" kern="0" spc="100" noProof="0" dirty="0">
                <a:solidFill>
                  <a:schemeClr val="bg1"/>
                </a:solidFill>
                <a:sym typeface="+mn-ea"/>
              </a:rPr>
              <a:t>祝大家复试成功！</a:t>
            </a:r>
            <a:endParaRPr lang="zh-CN" altLang="en-US" sz="7200" b="1" kern="0" spc="100" noProof="0" dirty="0">
              <a:solidFill>
                <a:schemeClr val="bg1"/>
              </a:solidFill>
              <a:sym typeface="+mn-ea"/>
            </a:endParaRPr>
          </a:p>
        </p:txBody>
      </p:sp>
      <p:sp>
        <p:nvSpPr>
          <p:cNvPr id="3" name="文本框 2"/>
          <p:cNvSpPr txBox="1"/>
          <p:nvPr/>
        </p:nvSpPr>
        <p:spPr>
          <a:xfrm>
            <a:off x="2980055" y="3352165"/>
            <a:ext cx="6096000" cy="521970"/>
          </a:xfrm>
          <a:prstGeom prst="rect">
            <a:avLst/>
          </a:prstGeom>
          <a:noFill/>
        </p:spPr>
        <p:txBody>
          <a:bodyPr wrap="square" rtlCol="0" anchor="t">
            <a:spAutoFit/>
          </a:bodyPr>
          <a:p>
            <a:pPr marR="0" defTabSz="914400" eaLnBrk="1" fontAlgn="auto" hangingPunct="1">
              <a:spcBef>
                <a:spcPts val="0"/>
              </a:spcBef>
              <a:spcAft>
                <a:spcPts val="0"/>
              </a:spcAft>
              <a:buClrTx/>
              <a:buSzTx/>
              <a:buFontTx/>
              <a:buNone/>
              <a:defRPr/>
            </a:pPr>
            <a:r>
              <a:rPr lang="zh-CN" altLang="en-US" sz="2800" b="1" kern="0" spc="100" noProof="0" dirty="0">
                <a:solidFill>
                  <a:schemeClr val="bg1"/>
                </a:solidFill>
                <a:sym typeface="+mn-ea"/>
              </a:rPr>
              <a:t>个人微博：</a:t>
            </a:r>
            <a:r>
              <a:rPr lang="en-US" sz="2800" b="1" kern="0" spc="100" noProof="0" dirty="0">
                <a:solidFill>
                  <a:schemeClr val="bg1"/>
                </a:solidFill>
                <a:sym typeface="+mn-ea"/>
              </a:rPr>
              <a:t>Nigel</a:t>
            </a:r>
            <a:r>
              <a:rPr lang="zh-CN" altLang="en-US" sz="2800" b="1" kern="0" spc="100" noProof="0" dirty="0">
                <a:solidFill>
                  <a:schemeClr val="bg1"/>
                </a:solidFill>
                <a:sym typeface="+mn-ea"/>
              </a:rPr>
              <a:t>发音是奶酒</a:t>
            </a:r>
            <a:endParaRPr lang="zh-CN" altLang="en-US" sz="2800" b="1" kern="0" spc="100" noProof="0" dirty="0">
              <a:solidFill>
                <a:schemeClr val="bg1"/>
              </a:solidFill>
              <a:sym typeface="+mn-e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55DA"/>
        </a:solidFill>
        <a:effectLst/>
      </p:bgPr>
    </p:bg>
    <p:spTree>
      <p:nvGrpSpPr>
        <p:cNvPr id="1" name=""/>
        <p:cNvGrpSpPr/>
        <p:nvPr/>
      </p:nvGrpSpPr>
      <p:grpSpPr/>
      <p:sp>
        <p:nvSpPr>
          <p:cNvPr id="3" name="文本框 2"/>
          <p:cNvSpPr txBox="1"/>
          <p:nvPr/>
        </p:nvSpPr>
        <p:spPr>
          <a:xfrm>
            <a:off x="787400" y="517525"/>
            <a:ext cx="6096000" cy="768350"/>
          </a:xfrm>
          <a:prstGeom prst="rect">
            <a:avLst/>
          </a:prstGeom>
          <a:noFill/>
        </p:spPr>
        <p:txBody>
          <a:bodyPr wrap="square" rtlCol="0" anchor="t">
            <a:spAutoFit/>
          </a:bodyPr>
          <a:p>
            <a:r>
              <a:rPr lang="zh-CN" altLang="en-US" sz="4400" b="1" dirty="0">
                <a:solidFill>
                  <a:srgbClr val="FFFF00"/>
                </a:solidFill>
                <a:latin typeface="微软雅黑" panose="020B0503020204020204" charset="-122"/>
                <a:ea typeface="微软雅黑" panose="020B0503020204020204" charset="-122"/>
                <a:sym typeface="+mn-ea"/>
              </a:rPr>
              <a:t>考研英语复试口语</a:t>
            </a:r>
            <a:endParaRPr lang="zh-CN" altLang="en-US" sz="4400" b="1" dirty="0">
              <a:solidFill>
                <a:srgbClr val="FFFF00"/>
              </a:solidFill>
              <a:latin typeface="微软雅黑" panose="020B0503020204020204" charset="-122"/>
              <a:ea typeface="微软雅黑" panose="020B0503020204020204" charset="-122"/>
              <a:sym typeface="+mn-ea"/>
            </a:endParaRPr>
          </a:p>
        </p:txBody>
      </p:sp>
      <p:sp>
        <p:nvSpPr>
          <p:cNvPr id="4" name="文本框 3"/>
          <p:cNvSpPr txBox="1"/>
          <p:nvPr/>
        </p:nvSpPr>
        <p:spPr>
          <a:xfrm>
            <a:off x="787400" y="1774825"/>
            <a:ext cx="8602345" cy="1470025"/>
          </a:xfrm>
          <a:prstGeom prst="rect">
            <a:avLst/>
          </a:prstGeom>
          <a:noFill/>
        </p:spPr>
        <p:txBody>
          <a:bodyPr wrap="square" rtlCol="0" anchor="t">
            <a:spAutoFit/>
          </a:bodyPr>
          <a:p>
            <a:pPr>
              <a:lnSpc>
                <a:spcPct val="160000"/>
              </a:lnSpc>
              <a:spcBef>
                <a:spcPct val="50000"/>
              </a:spcBef>
            </a:pPr>
            <a:r>
              <a:rPr lang="zh-CN" sz="2800" b="1" kern="0" spc="100" noProof="0" dirty="0">
                <a:solidFill>
                  <a:schemeClr val="bg1"/>
                </a:solidFill>
                <a:sym typeface="+mn-ea"/>
              </a:rPr>
              <a:t>-自我介绍为考生</a:t>
            </a:r>
            <a:r>
              <a:rPr lang="zh-CN" sz="2800" b="1" u="sng" kern="0" spc="100" noProof="0" dirty="0">
                <a:solidFill>
                  <a:srgbClr val="FFFF00"/>
                </a:solidFill>
                <a:sym typeface="+mn-ea"/>
              </a:rPr>
              <a:t>态度鉴定</a:t>
            </a:r>
            <a:r>
              <a:rPr lang="zh-CN" sz="2800" b="1" kern="0" spc="100" noProof="0" dirty="0">
                <a:solidFill>
                  <a:schemeClr val="bg1"/>
                </a:solidFill>
                <a:sym typeface="+mn-ea"/>
              </a:rPr>
              <a:t>部分</a:t>
            </a:r>
            <a:r>
              <a:rPr lang="en-US" altLang="zh-CN" sz="2800" b="1" kern="0" spc="100" noProof="0" dirty="0">
                <a:solidFill>
                  <a:schemeClr val="bg1"/>
                </a:solidFill>
                <a:sym typeface="+mn-ea"/>
              </a:rPr>
              <a:t>,</a:t>
            </a:r>
            <a:r>
              <a:rPr lang="zh-CN" sz="2800" b="1" kern="0" spc="100" noProof="0" dirty="0">
                <a:solidFill>
                  <a:schemeClr val="bg1"/>
                </a:solidFill>
                <a:sym typeface="+mn-ea"/>
              </a:rPr>
              <a:t>无论考任何学校</a:t>
            </a:r>
            <a:r>
              <a:rPr lang="en-US" altLang="zh-CN" sz="2800" b="1" kern="0" spc="100" noProof="0" dirty="0">
                <a:solidFill>
                  <a:schemeClr val="bg1"/>
                </a:solidFill>
                <a:sym typeface="+mn-ea"/>
              </a:rPr>
              <a:t>,</a:t>
            </a:r>
            <a:r>
              <a:rPr lang="zh-CN" sz="2800" b="1" kern="0" spc="100" noProof="0" dirty="0">
                <a:solidFill>
                  <a:schemeClr val="bg1"/>
                </a:solidFill>
                <a:sym typeface="+mn-ea"/>
              </a:rPr>
              <a:t>自我介绍都必须做到</a:t>
            </a:r>
            <a:r>
              <a:rPr lang="zh-CN" sz="2800" b="1" u="sng" kern="0" spc="100" noProof="0" dirty="0">
                <a:solidFill>
                  <a:srgbClr val="FFFF00"/>
                </a:solidFill>
                <a:sym typeface="+mn-ea"/>
              </a:rPr>
              <a:t>发音正确</a:t>
            </a:r>
            <a:r>
              <a:rPr lang="en-US" altLang="zh-CN" sz="2800" b="1" u="sng" kern="0" spc="100" noProof="0" dirty="0">
                <a:solidFill>
                  <a:srgbClr val="FFFF00"/>
                </a:solidFill>
                <a:sym typeface="+mn-ea"/>
              </a:rPr>
              <a:t>,</a:t>
            </a:r>
            <a:r>
              <a:rPr lang="zh-CN" altLang="en-US" sz="2800" b="1" u="sng" kern="0" spc="100" noProof="0" dirty="0">
                <a:solidFill>
                  <a:srgbClr val="FFFF00"/>
                </a:solidFill>
                <a:sym typeface="+mn-ea"/>
              </a:rPr>
              <a:t>内容熟悉</a:t>
            </a:r>
            <a:r>
              <a:rPr lang="en-US" altLang="zh-CN" sz="2800" b="1" u="sng" kern="0" spc="100" noProof="0" dirty="0">
                <a:solidFill>
                  <a:srgbClr val="FFFF00"/>
                </a:solidFill>
                <a:sym typeface="+mn-ea"/>
              </a:rPr>
              <a:t>,</a:t>
            </a:r>
            <a:r>
              <a:rPr lang="zh-CN" altLang="en-US" sz="2800" b="1" u="sng" kern="0" spc="100" noProof="0" dirty="0">
                <a:solidFill>
                  <a:srgbClr val="FFFF00"/>
                </a:solidFill>
                <a:sym typeface="+mn-ea"/>
              </a:rPr>
              <a:t>脱稿</a:t>
            </a:r>
            <a:r>
              <a:rPr lang="zh-CN" sz="2800" b="1" u="sng" kern="0" spc="100" noProof="0" dirty="0">
                <a:solidFill>
                  <a:srgbClr val="FFFF00"/>
                </a:solidFill>
                <a:sym typeface="+mn-ea"/>
              </a:rPr>
              <a:t>表达流畅</a:t>
            </a:r>
            <a:endParaRPr lang="zh-CN" altLang="en-US" sz="2800" b="1" kern="0" spc="100" noProof="0" dirty="0">
              <a:ln>
                <a:noFill/>
              </a:ln>
              <a:solidFill>
                <a:schemeClr val="bg1"/>
              </a:solidFill>
              <a:effectLst/>
              <a:uLnTx/>
              <a:uFillTx/>
              <a:latin typeface="微软雅黑" panose="020B0503020204020204" charset="-122"/>
              <a:ea typeface="微软雅黑" panose="020B0503020204020204" charset="-122"/>
              <a:sym typeface="+mn-ea"/>
            </a:endParaRPr>
          </a:p>
        </p:txBody>
      </p:sp>
      <p:sp>
        <p:nvSpPr>
          <p:cNvPr id="2" name="文本框 1"/>
          <p:cNvSpPr txBox="1"/>
          <p:nvPr/>
        </p:nvSpPr>
        <p:spPr>
          <a:xfrm>
            <a:off x="787400" y="3604895"/>
            <a:ext cx="8602345" cy="780415"/>
          </a:xfrm>
          <a:prstGeom prst="rect">
            <a:avLst/>
          </a:prstGeom>
          <a:noFill/>
        </p:spPr>
        <p:txBody>
          <a:bodyPr wrap="square" rtlCol="0" anchor="t">
            <a:spAutoFit/>
          </a:bodyPr>
          <a:p>
            <a:pPr>
              <a:lnSpc>
                <a:spcPct val="160000"/>
              </a:lnSpc>
              <a:spcBef>
                <a:spcPct val="50000"/>
              </a:spcBef>
            </a:pPr>
            <a:r>
              <a:rPr lang="en-US" altLang="zh-CN" sz="2800" b="1" kern="0" spc="100" noProof="0" dirty="0">
                <a:solidFill>
                  <a:schemeClr val="bg1"/>
                </a:solidFill>
                <a:sym typeface="+mn-ea"/>
              </a:rPr>
              <a:t>-</a:t>
            </a:r>
            <a:r>
              <a:rPr lang="zh-CN" altLang="en-US" sz="2800" b="1" kern="0" spc="100" noProof="0" dirty="0">
                <a:solidFill>
                  <a:schemeClr val="bg1"/>
                </a:solidFill>
                <a:sym typeface="+mn-ea"/>
              </a:rPr>
              <a:t>问</a:t>
            </a:r>
            <a:r>
              <a:rPr lang="zh-CN" sz="2800" b="1" kern="0" spc="100" noProof="0" dirty="0">
                <a:solidFill>
                  <a:schemeClr val="bg1"/>
                </a:solidFill>
                <a:sym typeface="+mn-ea"/>
              </a:rPr>
              <a:t>答部分为考生</a:t>
            </a:r>
            <a:r>
              <a:rPr lang="zh-CN" sz="2800" b="1" u="sng" kern="0" spc="100" noProof="0" dirty="0">
                <a:solidFill>
                  <a:srgbClr val="FFFF00"/>
                </a:solidFill>
                <a:sym typeface="+mn-ea"/>
              </a:rPr>
              <a:t>能力鉴定</a:t>
            </a:r>
            <a:r>
              <a:rPr lang="zh-CN" sz="2800" b="1" kern="0" spc="100" noProof="0" dirty="0">
                <a:solidFill>
                  <a:schemeClr val="bg1"/>
                </a:solidFill>
                <a:sym typeface="+mn-ea"/>
              </a:rPr>
              <a:t>部分</a:t>
            </a:r>
            <a:endParaRPr lang="zh-CN" altLang="en-US" sz="2800" b="1" kern="0" spc="100" noProof="0" dirty="0">
              <a:ln>
                <a:noFill/>
              </a:ln>
              <a:solidFill>
                <a:schemeClr val="bg1"/>
              </a:solidFill>
              <a:effectLst/>
              <a:uLnTx/>
              <a:uFillTx/>
              <a:latin typeface="微软雅黑" panose="020B0503020204020204" charset="-122"/>
              <a:ea typeface="微软雅黑" panose="020B0503020204020204" charset="-122"/>
              <a:sym typeface="+mn-ea"/>
            </a:endParaRPr>
          </a:p>
        </p:txBody>
      </p:sp>
      <p:sp>
        <p:nvSpPr>
          <p:cNvPr id="5" name="文本框 4"/>
          <p:cNvSpPr txBox="1"/>
          <p:nvPr/>
        </p:nvSpPr>
        <p:spPr>
          <a:xfrm>
            <a:off x="787400" y="4745355"/>
            <a:ext cx="8602345" cy="780415"/>
          </a:xfrm>
          <a:prstGeom prst="rect">
            <a:avLst/>
          </a:prstGeom>
          <a:noFill/>
        </p:spPr>
        <p:txBody>
          <a:bodyPr wrap="square" rtlCol="0" anchor="t">
            <a:spAutoFit/>
          </a:bodyPr>
          <a:p>
            <a:pPr>
              <a:lnSpc>
                <a:spcPct val="160000"/>
              </a:lnSpc>
              <a:spcBef>
                <a:spcPct val="50000"/>
              </a:spcBef>
            </a:pPr>
            <a:r>
              <a:rPr lang="zh-CN" sz="2800" b="1" kern="0" spc="100" noProof="0" dirty="0">
                <a:solidFill>
                  <a:schemeClr val="bg1"/>
                </a:solidFill>
                <a:sym typeface="+mn-ea"/>
              </a:rPr>
              <a:t>-专业课内容</a:t>
            </a:r>
            <a:r>
              <a:rPr lang="en-US" altLang="zh-CN" sz="2800" b="1" kern="0" spc="100" noProof="0" dirty="0">
                <a:solidFill>
                  <a:schemeClr val="bg1"/>
                </a:solidFill>
                <a:sym typeface="+mn-ea"/>
              </a:rPr>
              <a:t>(</a:t>
            </a:r>
            <a:r>
              <a:rPr lang="zh-CN" sz="2800" b="1" kern="0" spc="100" noProof="0" dirty="0">
                <a:solidFill>
                  <a:schemeClr val="bg1"/>
                </a:solidFill>
                <a:sym typeface="+mn-ea"/>
              </a:rPr>
              <a:t>英语部分</a:t>
            </a:r>
            <a:r>
              <a:rPr lang="en-US" altLang="zh-CN" sz="2800" b="1" kern="0" spc="100" noProof="0" dirty="0">
                <a:solidFill>
                  <a:schemeClr val="bg1"/>
                </a:solidFill>
                <a:sym typeface="+mn-ea"/>
              </a:rPr>
              <a:t>)</a:t>
            </a:r>
            <a:r>
              <a:rPr lang="zh-CN" sz="2800" b="1" kern="0" spc="100" noProof="0" dirty="0">
                <a:solidFill>
                  <a:schemeClr val="bg1"/>
                </a:solidFill>
                <a:sym typeface="+mn-ea"/>
              </a:rPr>
              <a:t>为</a:t>
            </a:r>
            <a:r>
              <a:rPr lang="zh-CN" sz="2800" b="1" u="sng" kern="0" spc="100" noProof="0" dirty="0">
                <a:solidFill>
                  <a:srgbClr val="FFFF00"/>
                </a:solidFill>
                <a:sym typeface="+mn-ea"/>
              </a:rPr>
              <a:t>刁难</a:t>
            </a:r>
            <a:r>
              <a:rPr lang="zh-CN" sz="2800" b="1" kern="0" spc="100" noProof="0" dirty="0">
                <a:solidFill>
                  <a:schemeClr val="bg1"/>
                </a:solidFill>
                <a:sym typeface="+mn-ea"/>
              </a:rPr>
              <a:t>考生部分</a:t>
            </a:r>
            <a:endParaRPr lang="zh-CN" altLang="en-US" sz="2800" b="1" kern="0" spc="100" noProof="0" dirty="0">
              <a:ln>
                <a:noFill/>
              </a:ln>
              <a:solidFill>
                <a:schemeClr val="bg1"/>
              </a:solidFill>
              <a:effectLst/>
              <a:uLnTx/>
              <a:uFillTx/>
              <a:latin typeface="微软雅黑" panose="020B0503020204020204" charset="-122"/>
              <a:ea typeface="微软雅黑" panose="020B0503020204020204"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55DA"/>
        </a:solidFill>
        <a:effectLst/>
      </p:bgPr>
    </p:bg>
    <p:spTree>
      <p:nvGrpSpPr>
        <p:cNvPr id="1" name=""/>
        <p:cNvGrpSpPr/>
        <p:nvPr/>
      </p:nvGrpSpPr>
      <p:grpSpPr/>
      <p:sp>
        <p:nvSpPr>
          <p:cNvPr id="3" name="文本框 2"/>
          <p:cNvSpPr txBox="1"/>
          <p:nvPr/>
        </p:nvSpPr>
        <p:spPr>
          <a:xfrm>
            <a:off x="748665" y="342900"/>
            <a:ext cx="6096000" cy="768350"/>
          </a:xfrm>
          <a:prstGeom prst="rect">
            <a:avLst/>
          </a:prstGeom>
          <a:noFill/>
        </p:spPr>
        <p:txBody>
          <a:bodyPr wrap="square" rtlCol="0" anchor="t">
            <a:spAutoFit/>
          </a:bodyPr>
          <a:p>
            <a:r>
              <a:rPr lang="zh-CN" altLang="en-US" sz="4400" b="1" dirty="0">
                <a:solidFill>
                  <a:srgbClr val="FFFF00"/>
                </a:solidFill>
                <a:latin typeface="微软雅黑" panose="020B0503020204020204" charset="-122"/>
                <a:ea typeface="微软雅黑" panose="020B0503020204020204" charset="-122"/>
                <a:sym typeface="+mn-ea"/>
              </a:rPr>
              <a:t>考研复试自我介绍</a:t>
            </a:r>
            <a:endParaRPr lang="zh-CN" altLang="en-US" sz="4400" b="1" dirty="0">
              <a:solidFill>
                <a:srgbClr val="FFFF00"/>
              </a:solidFill>
              <a:latin typeface="微软雅黑" panose="020B0503020204020204" charset="-122"/>
              <a:ea typeface="微软雅黑" panose="020B0503020204020204" charset="-122"/>
              <a:sym typeface="+mn-ea"/>
            </a:endParaRPr>
          </a:p>
        </p:txBody>
      </p:sp>
      <p:sp>
        <p:nvSpPr>
          <p:cNvPr id="4" name="文本框 3"/>
          <p:cNvSpPr txBox="1"/>
          <p:nvPr/>
        </p:nvSpPr>
        <p:spPr>
          <a:xfrm>
            <a:off x="690880" y="1343660"/>
            <a:ext cx="8611870" cy="1410970"/>
          </a:xfrm>
          <a:prstGeom prst="rect">
            <a:avLst/>
          </a:prstGeom>
          <a:noFill/>
        </p:spPr>
        <p:txBody>
          <a:bodyPr wrap="square" rtlCol="0" anchor="t">
            <a:spAutoFit/>
          </a:bodyPr>
          <a:p>
            <a:pPr>
              <a:lnSpc>
                <a:spcPct val="110000"/>
              </a:lnSpc>
              <a:spcBef>
                <a:spcPct val="50000"/>
              </a:spcBef>
            </a:pPr>
            <a:r>
              <a:rPr lang="zh-CN" sz="2600" b="1" kern="0" spc="100" noProof="0" dirty="0">
                <a:solidFill>
                  <a:schemeClr val="bg1"/>
                </a:solidFill>
                <a:sym typeface="+mn-ea"/>
              </a:rPr>
              <a:t>1.所有院校,包括985,211以及其他所有研究生招生院校全部都要求考生(任何专业的考生)都能够流利地表现</a:t>
            </a:r>
            <a:r>
              <a:rPr lang="zh-CN" sz="2600" b="1" u="sng" kern="0" spc="100" noProof="0" dirty="0">
                <a:solidFill>
                  <a:srgbClr val="FFFF00"/>
                </a:solidFill>
                <a:sym typeface="+mn-ea"/>
              </a:rPr>
              <a:t>(因为自我介绍是属于可以提前准备的prepared speech)</a:t>
            </a:r>
            <a:endParaRPr lang="zh-CN" sz="2600" b="1" u="sng" kern="0" spc="100" noProof="0" dirty="0">
              <a:solidFill>
                <a:srgbClr val="FFFF00"/>
              </a:solidFill>
              <a:sym typeface="+mn-ea"/>
            </a:endParaRPr>
          </a:p>
        </p:txBody>
      </p:sp>
      <p:sp>
        <p:nvSpPr>
          <p:cNvPr id="2" name="文本框 1"/>
          <p:cNvSpPr txBox="1"/>
          <p:nvPr/>
        </p:nvSpPr>
        <p:spPr>
          <a:xfrm>
            <a:off x="690880" y="2987675"/>
            <a:ext cx="8796655" cy="970915"/>
          </a:xfrm>
          <a:prstGeom prst="rect">
            <a:avLst/>
          </a:prstGeom>
          <a:noFill/>
        </p:spPr>
        <p:txBody>
          <a:bodyPr wrap="square" rtlCol="0" anchor="t">
            <a:spAutoFit/>
          </a:bodyPr>
          <a:p>
            <a:pPr>
              <a:lnSpc>
                <a:spcPct val="110000"/>
              </a:lnSpc>
              <a:spcBef>
                <a:spcPct val="50000"/>
              </a:spcBef>
            </a:pPr>
            <a:r>
              <a:rPr lang="zh-CN" sz="2600" b="1" kern="0" spc="100" noProof="0" dirty="0">
                <a:solidFill>
                  <a:schemeClr val="bg1"/>
                </a:solidFill>
                <a:sym typeface="+mn-ea"/>
              </a:rPr>
              <a:t>2.自我介绍如果表现不好,会很直接地给现场老师留下极其不好的印象</a:t>
            </a:r>
            <a:r>
              <a:rPr lang="zh-CN" sz="2600" b="1" u="sng" kern="0" spc="100" noProof="0" dirty="0">
                <a:solidFill>
                  <a:srgbClr val="FFFF00"/>
                </a:solidFill>
                <a:sym typeface="+mn-ea"/>
              </a:rPr>
              <a:t>(因为学生连最基本的态度都不端正)</a:t>
            </a:r>
            <a:endParaRPr lang="zh-CN" sz="2600" b="1" u="sng" kern="0" spc="100" noProof="0" dirty="0">
              <a:solidFill>
                <a:srgbClr val="FFFF00"/>
              </a:solidFill>
              <a:sym typeface="+mn-ea"/>
            </a:endParaRPr>
          </a:p>
        </p:txBody>
      </p:sp>
      <p:sp>
        <p:nvSpPr>
          <p:cNvPr id="5" name="文本框 4"/>
          <p:cNvSpPr txBox="1"/>
          <p:nvPr/>
        </p:nvSpPr>
        <p:spPr>
          <a:xfrm>
            <a:off x="690880" y="4156075"/>
            <a:ext cx="9231630" cy="2290445"/>
          </a:xfrm>
          <a:prstGeom prst="rect">
            <a:avLst/>
          </a:prstGeom>
          <a:noFill/>
        </p:spPr>
        <p:txBody>
          <a:bodyPr wrap="square" rtlCol="0" anchor="t">
            <a:spAutoFit/>
          </a:bodyPr>
          <a:p>
            <a:pPr>
              <a:lnSpc>
                <a:spcPct val="110000"/>
              </a:lnSpc>
              <a:spcBef>
                <a:spcPct val="50000"/>
              </a:spcBef>
            </a:pPr>
            <a:r>
              <a:rPr lang="zh-CN" sz="2600" b="1" kern="0" spc="100" noProof="0" dirty="0">
                <a:solidFill>
                  <a:schemeClr val="bg1"/>
                </a:solidFill>
                <a:sym typeface="+mn-ea"/>
              </a:rPr>
              <a:t>3.自我介绍偶尔会出现中途被老师喊停的情况,有可能是你表现得太差劲,也有可能是因为老师面试太多学生出现精神疲劳的状态,想尽快进入下一个环节</a:t>
            </a:r>
            <a:r>
              <a:rPr lang="zh-CN" sz="2600" b="1" u="sng" kern="0" spc="100" noProof="0" dirty="0">
                <a:solidFill>
                  <a:srgbClr val="FFFF00"/>
                </a:solidFill>
                <a:sym typeface="+mn-ea"/>
              </a:rPr>
              <a:t>(如果是因为第二个原因,考生不用过度担心,自我介绍就算没有完完整整地表演完,老师也能够知道你的准备情况如何)</a:t>
            </a:r>
            <a:endParaRPr lang="zh-CN" sz="2600" b="1" u="sng" kern="0" spc="100" noProof="0" dirty="0">
              <a:solidFill>
                <a:srgbClr val="FFFF00"/>
              </a:solidFill>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5"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55DA"/>
        </a:solidFill>
        <a:effectLst/>
      </p:bgPr>
    </p:bg>
    <p:spTree>
      <p:nvGrpSpPr>
        <p:cNvPr id="1" name=""/>
        <p:cNvGrpSpPr/>
        <p:nvPr/>
      </p:nvGrpSpPr>
      <p:grpSpPr/>
      <p:sp>
        <p:nvSpPr>
          <p:cNvPr id="3" name="文本框 2"/>
          <p:cNvSpPr txBox="1"/>
          <p:nvPr/>
        </p:nvSpPr>
        <p:spPr>
          <a:xfrm>
            <a:off x="690880" y="243840"/>
            <a:ext cx="8401685" cy="768350"/>
          </a:xfrm>
          <a:prstGeom prst="rect">
            <a:avLst/>
          </a:prstGeom>
          <a:noFill/>
        </p:spPr>
        <p:txBody>
          <a:bodyPr wrap="square" rtlCol="0" anchor="t">
            <a:spAutoFit/>
          </a:bodyPr>
          <a:p>
            <a:r>
              <a:rPr lang="zh-CN" altLang="en-US" sz="4400" b="1" dirty="0">
                <a:solidFill>
                  <a:srgbClr val="FFFF00"/>
                </a:solidFill>
                <a:latin typeface="微软雅黑" panose="020B0503020204020204" charset="-122"/>
                <a:ea typeface="微软雅黑" panose="020B0503020204020204" charset="-122"/>
                <a:sym typeface="+mn-ea"/>
              </a:rPr>
              <a:t>问答部分→常见非专业性问题</a:t>
            </a:r>
            <a:endParaRPr lang="zh-CN" altLang="en-US" sz="4400" b="1" dirty="0">
              <a:solidFill>
                <a:srgbClr val="FFFF00"/>
              </a:solidFill>
              <a:latin typeface="微软雅黑" panose="020B0503020204020204" charset="-122"/>
              <a:ea typeface="微软雅黑" panose="020B0503020204020204" charset="-122"/>
              <a:sym typeface="+mn-ea"/>
            </a:endParaRPr>
          </a:p>
        </p:txBody>
      </p:sp>
      <p:sp>
        <p:nvSpPr>
          <p:cNvPr id="4" name="文本框 3"/>
          <p:cNvSpPr txBox="1"/>
          <p:nvPr/>
        </p:nvSpPr>
        <p:spPr>
          <a:xfrm>
            <a:off x="690880" y="1286510"/>
            <a:ext cx="8611870" cy="691515"/>
          </a:xfrm>
          <a:prstGeom prst="rect">
            <a:avLst/>
          </a:prstGeom>
          <a:noFill/>
        </p:spPr>
        <p:txBody>
          <a:bodyPr wrap="square" rtlCol="0" anchor="t">
            <a:spAutoFit/>
          </a:bodyPr>
          <a:p>
            <a:pPr>
              <a:lnSpc>
                <a:spcPct val="50000"/>
              </a:lnSpc>
              <a:spcBef>
                <a:spcPct val="50000"/>
              </a:spcBef>
            </a:pPr>
            <a:r>
              <a:rPr lang="en-US" altLang="zh-CN" sz="2600" b="1" dirty="0">
                <a:solidFill>
                  <a:schemeClr val="bg1"/>
                </a:solidFill>
                <a:sym typeface="+mn-ea"/>
              </a:rPr>
              <a:t>1.</a:t>
            </a:r>
            <a:r>
              <a:rPr lang="en-US" altLang="zh-CN" sz="2600" b="1" dirty="0">
                <a:solidFill>
                  <a:schemeClr val="bg1"/>
                </a:solidFill>
                <a:latin typeface="Arial" panose="020B0604020202020204" pitchFamily="34" charset="0"/>
                <a:cs typeface="Arial" panose="020B0604020202020204" pitchFamily="34" charset="0"/>
                <a:sym typeface="+mn-ea"/>
              </a:rPr>
              <a:t>Why do you choose our university</a:t>
            </a:r>
            <a:r>
              <a:rPr lang="en-US" altLang="zh-CN" sz="2600" b="1" dirty="0">
                <a:solidFill>
                  <a:schemeClr val="bg1"/>
                </a:solidFill>
                <a:sym typeface="+mn-ea"/>
              </a:rPr>
              <a:t>?</a:t>
            </a:r>
            <a:endParaRPr lang="en-US" altLang="zh-CN" sz="2600" b="1" dirty="0">
              <a:solidFill>
                <a:schemeClr val="bg1"/>
              </a:solidFill>
              <a:sym typeface="+mn-ea"/>
            </a:endParaRPr>
          </a:p>
          <a:p>
            <a:pPr>
              <a:lnSpc>
                <a:spcPct val="50000"/>
              </a:lnSpc>
              <a:spcBef>
                <a:spcPct val="50000"/>
              </a:spcBef>
            </a:pPr>
            <a:r>
              <a:rPr lang="en-US" altLang="zh-CN" sz="2600" dirty="0">
                <a:solidFill>
                  <a:schemeClr val="bg1"/>
                </a:solidFill>
                <a:sym typeface="+mn-ea"/>
              </a:rPr>
              <a:t>   你为什么选择我们学校呢？</a:t>
            </a:r>
            <a:endParaRPr lang="en-US" altLang="zh-CN" sz="2600" kern="0" spc="100" noProof="0" dirty="0">
              <a:solidFill>
                <a:schemeClr val="bg1"/>
              </a:solidFill>
              <a:latin typeface="Arial" panose="020B0604020202020204" pitchFamily="34" charset="0"/>
              <a:cs typeface="Arial" panose="020B0604020202020204" pitchFamily="34" charset="0"/>
              <a:sym typeface="+mn-ea"/>
            </a:endParaRPr>
          </a:p>
        </p:txBody>
      </p:sp>
      <p:sp>
        <p:nvSpPr>
          <p:cNvPr id="2" name="文本框 1"/>
          <p:cNvSpPr txBox="1"/>
          <p:nvPr/>
        </p:nvSpPr>
        <p:spPr>
          <a:xfrm>
            <a:off x="681355" y="2211070"/>
            <a:ext cx="8796655" cy="691515"/>
          </a:xfrm>
          <a:prstGeom prst="rect">
            <a:avLst/>
          </a:prstGeom>
          <a:noFill/>
        </p:spPr>
        <p:txBody>
          <a:bodyPr wrap="square" rtlCol="0" anchor="t">
            <a:spAutoFit/>
          </a:bodyPr>
          <a:p>
            <a:pPr algn="l">
              <a:lnSpc>
                <a:spcPct val="50000"/>
              </a:lnSpc>
              <a:spcBef>
                <a:spcPct val="50000"/>
              </a:spcBef>
              <a:buClrTx/>
              <a:buSzTx/>
              <a:buNone/>
            </a:pPr>
            <a:r>
              <a:rPr lang="en-US" altLang="zh-CN" sz="2600" b="1" dirty="0">
                <a:solidFill>
                  <a:schemeClr val="bg1"/>
                </a:solidFill>
                <a:latin typeface="Arial" panose="020B0604020202020204" pitchFamily="34" charset="0"/>
                <a:cs typeface="Arial" panose="020B0604020202020204" pitchFamily="34" charset="0"/>
                <a:sym typeface="+mn-ea"/>
              </a:rPr>
              <a:t>2</a:t>
            </a:r>
            <a:r>
              <a:rPr lang="en-US" altLang="zh-CN" sz="2600" b="1" dirty="0">
                <a:solidFill>
                  <a:schemeClr val="bg1"/>
                </a:solidFill>
                <a:latin typeface="Arial" panose="020B0604020202020204" pitchFamily="34" charset="0"/>
                <a:cs typeface="Arial" panose="020B0604020202020204" pitchFamily="34" charset="0"/>
                <a:sym typeface="+mn-ea"/>
              </a:rPr>
              <a:t>.Why do you feel the need to be a postgraduate？</a:t>
            </a:r>
            <a:endParaRPr lang="en-US" altLang="zh-CN" sz="2600" b="1" dirty="0">
              <a:solidFill>
                <a:schemeClr val="bg1"/>
              </a:solidFill>
              <a:latin typeface="Arial" panose="020B0604020202020204" pitchFamily="34" charset="0"/>
              <a:cs typeface="Arial" panose="020B0604020202020204" pitchFamily="34" charset="0"/>
              <a:sym typeface="+mn-ea"/>
            </a:endParaRPr>
          </a:p>
          <a:p>
            <a:pPr algn="l">
              <a:lnSpc>
                <a:spcPct val="50000"/>
              </a:lnSpc>
              <a:spcBef>
                <a:spcPct val="50000"/>
              </a:spcBef>
              <a:buClrTx/>
              <a:buSzTx/>
              <a:buNone/>
            </a:pPr>
            <a:r>
              <a:rPr lang="en-US" altLang="zh-CN" sz="2600" kern="0" spc="100" noProof="0" dirty="0">
                <a:solidFill>
                  <a:schemeClr val="bg1"/>
                </a:solidFill>
                <a:latin typeface="Arial" panose="020B0604020202020204" pitchFamily="34" charset="0"/>
                <a:cs typeface="Arial" panose="020B0604020202020204" pitchFamily="34" charset="0"/>
                <a:sym typeface="+mn-ea"/>
              </a:rPr>
              <a:t>  </a:t>
            </a:r>
            <a:r>
              <a:rPr lang="en-US" altLang="zh-CN" sz="2600" dirty="0">
                <a:solidFill>
                  <a:schemeClr val="bg1"/>
                </a:solidFill>
                <a:sym typeface="+mn-ea"/>
              </a:rPr>
              <a:t>你为什么觉得自己需要读研？</a:t>
            </a:r>
            <a:endParaRPr lang="zh-CN" sz="2600" kern="0" spc="100" noProof="0" dirty="0">
              <a:solidFill>
                <a:schemeClr val="bg1"/>
              </a:solidFill>
              <a:latin typeface="Arial" panose="020B0604020202020204" pitchFamily="34" charset="0"/>
              <a:cs typeface="Arial" panose="020B0604020202020204" pitchFamily="34" charset="0"/>
              <a:sym typeface="+mn-ea"/>
            </a:endParaRPr>
          </a:p>
        </p:txBody>
      </p:sp>
      <p:sp>
        <p:nvSpPr>
          <p:cNvPr id="5" name="文本框 4"/>
          <p:cNvSpPr txBox="1"/>
          <p:nvPr/>
        </p:nvSpPr>
        <p:spPr>
          <a:xfrm>
            <a:off x="681355" y="3145155"/>
            <a:ext cx="9231630" cy="770890"/>
          </a:xfrm>
          <a:prstGeom prst="rect">
            <a:avLst/>
          </a:prstGeom>
          <a:noFill/>
        </p:spPr>
        <p:txBody>
          <a:bodyPr wrap="square" rtlCol="0" anchor="t">
            <a:spAutoFit/>
          </a:bodyPr>
          <a:p>
            <a:pPr algn="l">
              <a:lnSpc>
                <a:spcPct val="60000"/>
              </a:lnSpc>
              <a:spcBef>
                <a:spcPct val="50000"/>
              </a:spcBef>
              <a:buClrTx/>
              <a:buSzTx/>
              <a:buNone/>
            </a:pPr>
            <a:r>
              <a:rPr lang="en-US" altLang="zh-CN" sz="2600" b="1" dirty="0">
                <a:solidFill>
                  <a:schemeClr val="bg1"/>
                </a:solidFill>
                <a:latin typeface="Arial" panose="020B0604020202020204" pitchFamily="34" charset="0"/>
                <a:cs typeface="Arial" panose="020B0604020202020204" pitchFamily="34" charset="0"/>
                <a:sym typeface="+mn-ea"/>
              </a:rPr>
              <a:t>3.Do you think you can work under pressure？</a:t>
            </a:r>
            <a:endParaRPr lang="en-US" altLang="zh-CN" sz="2600" b="1" dirty="0">
              <a:solidFill>
                <a:schemeClr val="bg1"/>
              </a:solidFill>
              <a:latin typeface="Arial" panose="020B0604020202020204" pitchFamily="34" charset="0"/>
              <a:cs typeface="Arial" panose="020B0604020202020204" pitchFamily="34" charset="0"/>
              <a:sym typeface="+mn-ea"/>
            </a:endParaRPr>
          </a:p>
          <a:p>
            <a:pPr algn="l">
              <a:lnSpc>
                <a:spcPct val="60000"/>
              </a:lnSpc>
              <a:spcBef>
                <a:spcPct val="50000"/>
              </a:spcBef>
              <a:buClrTx/>
              <a:buSzTx/>
              <a:buNone/>
            </a:pPr>
            <a:r>
              <a:rPr lang="en-US" altLang="zh-CN" sz="2600" b="1" kern="0" spc="100" noProof="0" dirty="0">
                <a:solidFill>
                  <a:schemeClr val="bg1"/>
                </a:solidFill>
                <a:latin typeface="Arial" panose="020B0604020202020204" pitchFamily="34" charset="0"/>
                <a:cs typeface="Arial" panose="020B0604020202020204" pitchFamily="34" charset="0"/>
                <a:sym typeface="+mn-ea"/>
              </a:rPr>
              <a:t>  </a:t>
            </a:r>
            <a:r>
              <a:rPr lang="zh-CN" sz="2600" kern="0" spc="100" noProof="0" dirty="0">
                <a:solidFill>
                  <a:schemeClr val="bg1"/>
                </a:solidFill>
                <a:latin typeface="Arial" panose="020B0604020202020204" pitchFamily="34" charset="0"/>
                <a:cs typeface="Arial" panose="020B0604020202020204" pitchFamily="34" charset="0"/>
                <a:sym typeface="+mn-ea"/>
              </a:rPr>
              <a:t>你觉得你是个能在压力下工作的人吗？</a:t>
            </a:r>
            <a:endParaRPr lang="zh-CN" sz="2600" kern="0" spc="100" noProof="0" dirty="0">
              <a:solidFill>
                <a:schemeClr val="bg1"/>
              </a:solidFill>
              <a:latin typeface="Arial" panose="020B0604020202020204" pitchFamily="34" charset="0"/>
              <a:cs typeface="Arial" panose="020B0604020202020204" pitchFamily="34" charset="0"/>
              <a:sym typeface="+mn-ea"/>
            </a:endParaRPr>
          </a:p>
        </p:txBody>
      </p:sp>
      <p:sp>
        <p:nvSpPr>
          <p:cNvPr id="6" name="文本框 5"/>
          <p:cNvSpPr txBox="1"/>
          <p:nvPr>
            <p:custDataLst>
              <p:tags r:id="rId1"/>
            </p:custDataLst>
          </p:nvPr>
        </p:nvSpPr>
        <p:spPr>
          <a:xfrm>
            <a:off x="690880" y="4130040"/>
            <a:ext cx="8883015" cy="1170940"/>
          </a:xfrm>
          <a:prstGeom prst="rect">
            <a:avLst/>
          </a:prstGeom>
          <a:noFill/>
        </p:spPr>
        <p:txBody>
          <a:bodyPr wrap="square" rtlCol="0" anchor="t">
            <a:spAutoFit/>
          </a:bodyPr>
          <a:p>
            <a:pPr algn="l">
              <a:lnSpc>
                <a:spcPct val="80000"/>
              </a:lnSpc>
              <a:spcBef>
                <a:spcPct val="50000"/>
              </a:spcBef>
              <a:buClrTx/>
              <a:buSzTx/>
              <a:buNone/>
            </a:pPr>
            <a:r>
              <a:rPr lang="en-US" altLang="zh-CN" sz="2600" b="1" dirty="0">
                <a:solidFill>
                  <a:schemeClr val="bg1"/>
                </a:solidFill>
                <a:latin typeface="Arial" panose="020B0604020202020204" pitchFamily="34" charset="0"/>
                <a:cs typeface="Arial" panose="020B0604020202020204" pitchFamily="34" charset="0"/>
                <a:sym typeface="+mn-ea"/>
              </a:rPr>
              <a:t>4.What kind of quality or trait do you think is required for a postgraduate？</a:t>
            </a:r>
            <a:endParaRPr lang="en-US" altLang="zh-CN" sz="2600" b="1" dirty="0">
              <a:solidFill>
                <a:schemeClr val="bg1"/>
              </a:solidFill>
              <a:latin typeface="Arial" panose="020B0604020202020204" pitchFamily="34" charset="0"/>
              <a:cs typeface="Arial" panose="020B0604020202020204" pitchFamily="34" charset="0"/>
              <a:sym typeface="+mn-ea"/>
            </a:endParaRPr>
          </a:p>
          <a:p>
            <a:pPr algn="l">
              <a:lnSpc>
                <a:spcPct val="60000"/>
              </a:lnSpc>
              <a:spcBef>
                <a:spcPct val="50000"/>
              </a:spcBef>
              <a:buClrTx/>
              <a:buSzTx/>
              <a:buNone/>
            </a:pPr>
            <a:r>
              <a:rPr lang="en-US" altLang="zh-CN" sz="2600" b="1" kern="0" spc="100" noProof="0" dirty="0">
                <a:solidFill>
                  <a:schemeClr val="bg1"/>
                </a:solidFill>
                <a:latin typeface="Arial" panose="020B0604020202020204" pitchFamily="34" charset="0"/>
                <a:cs typeface="Arial" panose="020B0604020202020204" pitchFamily="34" charset="0"/>
                <a:sym typeface="+mn-ea"/>
              </a:rPr>
              <a:t>  </a:t>
            </a:r>
            <a:r>
              <a:rPr lang="zh-CN" sz="2600" kern="0" spc="100" noProof="0" dirty="0">
                <a:solidFill>
                  <a:schemeClr val="bg1"/>
                </a:solidFill>
                <a:latin typeface="Arial" panose="020B0604020202020204" pitchFamily="34" charset="0"/>
                <a:cs typeface="Arial" panose="020B0604020202020204" pitchFamily="34" charset="0"/>
                <a:sym typeface="+mn-ea"/>
              </a:rPr>
              <a:t>你觉得一个研究生应该具备什么样的品质？</a:t>
            </a:r>
            <a:endParaRPr lang="zh-CN" sz="2600" kern="0" spc="100" noProof="0" dirty="0">
              <a:solidFill>
                <a:schemeClr val="bg1"/>
              </a:solidFill>
              <a:latin typeface="Arial" panose="020B0604020202020204" pitchFamily="34" charset="0"/>
              <a:cs typeface="Arial" panose="020B0604020202020204" pitchFamily="34" charset="0"/>
              <a:sym typeface="+mn-ea"/>
            </a:endParaRPr>
          </a:p>
        </p:txBody>
      </p:sp>
      <p:sp>
        <p:nvSpPr>
          <p:cNvPr id="7" name="文本框 6"/>
          <p:cNvSpPr txBox="1"/>
          <p:nvPr>
            <p:custDataLst>
              <p:tags r:id="rId2"/>
            </p:custDataLst>
          </p:nvPr>
        </p:nvSpPr>
        <p:spPr>
          <a:xfrm>
            <a:off x="681355" y="5464175"/>
            <a:ext cx="9231630" cy="1130935"/>
          </a:xfrm>
          <a:prstGeom prst="rect">
            <a:avLst/>
          </a:prstGeom>
          <a:noFill/>
        </p:spPr>
        <p:txBody>
          <a:bodyPr wrap="square" rtlCol="0" anchor="t">
            <a:spAutoFit/>
          </a:bodyPr>
          <a:p>
            <a:pPr algn="l">
              <a:lnSpc>
                <a:spcPct val="80000"/>
              </a:lnSpc>
              <a:spcBef>
                <a:spcPct val="50000"/>
              </a:spcBef>
              <a:buClrTx/>
              <a:buSzTx/>
              <a:buFontTx/>
              <a:buNone/>
            </a:pPr>
            <a:r>
              <a:rPr lang="en-US" altLang="zh-CN" sz="2600" b="1" dirty="0">
                <a:solidFill>
                  <a:schemeClr val="bg1"/>
                </a:solidFill>
                <a:latin typeface="Arial" panose="020B0604020202020204" pitchFamily="34" charset="0"/>
                <a:cs typeface="Arial" panose="020B0604020202020204" pitchFamily="34" charset="0"/>
                <a:sym typeface="+mn-ea"/>
              </a:rPr>
              <a:t>5.What plan or blueprint do you have for your coming future as a postgraduate？</a:t>
            </a:r>
            <a:endParaRPr lang="zh-CN" sz="2600" b="1" kern="0" spc="100" noProof="0" dirty="0">
              <a:solidFill>
                <a:schemeClr val="bg1"/>
              </a:solidFill>
              <a:sym typeface="+mn-ea"/>
            </a:endParaRPr>
          </a:p>
          <a:p>
            <a:pPr algn="l">
              <a:lnSpc>
                <a:spcPct val="50000"/>
              </a:lnSpc>
              <a:spcBef>
                <a:spcPct val="50000"/>
              </a:spcBef>
              <a:buClrTx/>
              <a:buSzTx/>
              <a:buFontTx/>
              <a:buNone/>
            </a:pPr>
            <a:r>
              <a:rPr lang="en-US" altLang="zh-CN" sz="2600" b="1" kern="0" spc="100" noProof="0" dirty="0">
                <a:solidFill>
                  <a:schemeClr val="bg1"/>
                </a:solidFill>
                <a:sym typeface="+mn-ea"/>
              </a:rPr>
              <a:t>  </a:t>
            </a:r>
            <a:r>
              <a:rPr lang="zh-CN" sz="2600" kern="0" spc="100" noProof="0" dirty="0">
                <a:solidFill>
                  <a:schemeClr val="bg1"/>
                </a:solidFill>
                <a:sym typeface="+mn-ea"/>
              </a:rPr>
              <a:t>作为一名准研究生,你对自己的未来有什么打算呢？</a:t>
            </a:r>
            <a:endParaRPr lang="zh-CN" sz="2600" kern="0" spc="100" noProof="0" dirty="0">
              <a:solidFill>
                <a:schemeClr val="bg1"/>
              </a:solidFill>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5" grpId="0"/>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55DA"/>
        </a:solidFill>
        <a:effectLst/>
      </p:bgPr>
    </p:bg>
    <p:spTree>
      <p:nvGrpSpPr>
        <p:cNvPr id="1" name=""/>
        <p:cNvGrpSpPr/>
        <p:nvPr/>
      </p:nvGrpSpPr>
      <p:grpSpPr/>
      <p:sp>
        <p:nvSpPr>
          <p:cNvPr id="3" name="文本框 2"/>
          <p:cNvSpPr txBox="1"/>
          <p:nvPr/>
        </p:nvSpPr>
        <p:spPr>
          <a:xfrm>
            <a:off x="690880" y="342265"/>
            <a:ext cx="8401685" cy="768350"/>
          </a:xfrm>
          <a:prstGeom prst="rect">
            <a:avLst/>
          </a:prstGeom>
          <a:noFill/>
        </p:spPr>
        <p:txBody>
          <a:bodyPr wrap="square" rtlCol="0" anchor="t">
            <a:spAutoFit/>
          </a:bodyPr>
          <a:p>
            <a:r>
              <a:rPr lang="zh-CN" altLang="en-US" sz="4400" b="1" dirty="0">
                <a:solidFill>
                  <a:srgbClr val="FFFF00"/>
                </a:solidFill>
                <a:latin typeface="微软雅黑" panose="020B0503020204020204" charset="-122"/>
                <a:ea typeface="微软雅黑" panose="020B0503020204020204" charset="-122"/>
                <a:sym typeface="+mn-ea"/>
              </a:rPr>
              <a:t>问答部分→常见非专业性问题</a:t>
            </a:r>
            <a:endParaRPr lang="zh-CN" altLang="en-US" sz="4400" b="1" dirty="0">
              <a:solidFill>
                <a:srgbClr val="FFFF00"/>
              </a:solidFill>
              <a:latin typeface="微软雅黑" panose="020B0503020204020204" charset="-122"/>
              <a:ea typeface="微软雅黑" panose="020B0503020204020204" charset="-122"/>
              <a:sym typeface="+mn-ea"/>
            </a:endParaRPr>
          </a:p>
        </p:txBody>
      </p:sp>
      <p:sp>
        <p:nvSpPr>
          <p:cNvPr id="4" name="文本框 3"/>
          <p:cNvSpPr txBox="1"/>
          <p:nvPr/>
        </p:nvSpPr>
        <p:spPr>
          <a:xfrm>
            <a:off x="690880" y="1343660"/>
            <a:ext cx="8611870" cy="1308735"/>
          </a:xfrm>
          <a:prstGeom prst="rect">
            <a:avLst/>
          </a:prstGeom>
          <a:noFill/>
        </p:spPr>
        <p:txBody>
          <a:bodyPr wrap="square" rtlCol="0" anchor="t">
            <a:spAutoFit/>
          </a:bodyPr>
          <a:p>
            <a:pPr>
              <a:lnSpc>
                <a:spcPct val="110000"/>
              </a:lnSpc>
              <a:spcBef>
                <a:spcPct val="50000"/>
              </a:spcBef>
            </a:pPr>
            <a:r>
              <a:rPr lang="en-US" altLang="zh-CN" sz="2400" b="1" dirty="0">
                <a:solidFill>
                  <a:schemeClr val="bg1"/>
                </a:solidFill>
                <a:latin typeface="微软雅黑" panose="020B0503020204020204" charset="-122"/>
                <a:ea typeface="微软雅黑" panose="020B0503020204020204" charset="-122"/>
                <a:cs typeface="微软雅黑" panose="020B0503020204020204" charset="-122"/>
                <a:sym typeface="+mn-ea"/>
              </a:rPr>
              <a:t>1.非专业问题本身难度系数不大(大概是雅思口语第一部分),普通高中毕业基础相对扎实的同学都能流利回答,大部分985/211院校考官对学生期待值比较高。</a:t>
            </a:r>
            <a:endParaRPr lang="en-US" altLang="zh-CN" sz="2400" b="1" dirty="0">
              <a:solidFill>
                <a:schemeClr val="bg1"/>
              </a:solidFill>
              <a:latin typeface="微软雅黑" panose="020B0503020204020204" charset="-122"/>
              <a:ea typeface="微软雅黑" panose="020B0503020204020204" charset="-122"/>
              <a:cs typeface="微软雅黑" panose="020B0503020204020204" charset="-122"/>
              <a:sym typeface="+mn-ea"/>
            </a:endParaRPr>
          </a:p>
        </p:txBody>
      </p:sp>
      <p:sp>
        <p:nvSpPr>
          <p:cNvPr id="2" name="文本框 1"/>
          <p:cNvSpPr txBox="1"/>
          <p:nvPr/>
        </p:nvSpPr>
        <p:spPr>
          <a:xfrm>
            <a:off x="681355" y="2790825"/>
            <a:ext cx="8691245" cy="1198880"/>
          </a:xfrm>
          <a:prstGeom prst="rect">
            <a:avLst/>
          </a:prstGeom>
          <a:noFill/>
        </p:spPr>
        <p:txBody>
          <a:bodyPr wrap="square" rtlCol="0" anchor="t">
            <a:spAutoFit/>
          </a:bodyPr>
          <a:p>
            <a:pPr algn="l">
              <a:lnSpc>
                <a:spcPct val="100000"/>
              </a:lnSpc>
              <a:spcBef>
                <a:spcPct val="50000"/>
              </a:spcBef>
              <a:buClrTx/>
              <a:buSzTx/>
              <a:buNone/>
            </a:pPr>
            <a:r>
              <a:rPr lang="en-US" altLang="zh-CN" sz="2400" b="1" dirty="0">
                <a:solidFill>
                  <a:schemeClr val="bg1"/>
                </a:solidFill>
                <a:latin typeface="微软雅黑" panose="020B0503020204020204" charset="-122"/>
                <a:ea typeface="微软雅黑" panose="020B0503020204020204" charset="-122"/>
                <a:cs typeface="微软雅黑" panose="020B0503020204020204" charset="-122"/>
                <a:sym typeface="+mn-ea"/>
              </a:rPr>
              <a:t>2.原则上需要考生能流畅正确地表达自己的观点,并且每个答案都能长达大概</a:t>
            </a:r>
            <a:r>
              <a:rPr lang="en-US" altLang="zh-CN" sz="2400" b="1" u="sng" dirty="0">
                <a:solidFill>
                  <a:srgbClr val="FFFF00"/>
                </a:solidFill>
                <a:latin typeface="微软雅黑" panose="020B0503020204020204" charset="-122"/>
                <a:ea typeface="微软雅黑" panose="020B0503020204020204" charset="-122"/>
                <a:cs typeface="微软雅黑" panose="020B0503020204020204" charset="-122"/>
                <a:sym typeface="+mn-ea"/>
              </a:rPr>
              <a:t>30秒</a:t>
            </a:r>
            <a:r>
              <a:rPr lang="en-US" altLang="zh-CN" sz="2400" b="1" dirty="0">
                <a:solidFill>
                  <a:schemeClr val="bg1"/>
                </a:solidFill>
                <a:latin typeface="微软雅黑" panose="020B0503020204020204" charset="-122"/>
                <a:ea typeface="微软雅黑" panose="020B0503020204020204" charset="-122"/>
                <a:cs typeface="微软雅黑" panose="020B0503020204020204" charset="-122"/>
                <a:sym typeface="+mn-ea"/>
              </a:rPr>
              <a:t>左右,而</a:t>
            </a:r>
            <a:r>
              <a:rPr lang="en-US" altLang="zh-CN" sz="2400" b="1" u="sng" dirty="0">
                <a:solidFill>
                  <a:srgbClr val="FFFF00"/>
                </a:solidFill>
                <a:latin typeface="微软雅黑" panose="020B0503020204020204" charset="-122"/>
                <a:ea typeface="微软雅黑" panose="020B0503020204020204" charset="-122"/>
                <a:cs typeface="微软雅黑" panose="020B0503020204020204" charset="-122"/>
                <a:sym typeface="+mn-ea"/>
              </a:rPr>
              <a:t>不是简单的Yes or No(千万不要在面试场上出现一根针掉在地上的声音都听得见的尴尬冷场情况)</a:t>
            </a:r>
            <a:r>
              <a:rPr lang="zh-CN" altLang="en-US" sz="2400" b="1" dirty="0">
                <a:solidFill>
                  <a:schemeClr val="bg1"/>
                </a:solidFill>
                <a:latin typeface="微软雅黑" panose="020B0503020204020204" charset="-122"/>
                <a:ea typeface="微软雅黑" panose="020B0503020204020204" charset="-122"/>
                <a:cs typeface="微软雅黑" panose="020B0503020204020204" charset="-122"/>
                <a:sym typeface="+mn-ea"/>
              </a:rPr>
              <a:t>。</a:t>
            </a:r>
            <a:endParaRPr lang="zh-CN" altLang="en-US" sz="2400" b="1" dirty="0">
              <a:solidFill>
                <a:schemeClr val="bg1"/>
              </a:solidFill>
              <a:latin typeface="微软雅黑" panose="020B0503020204020204" charset="-122"/>
              <a:ea typeface="微软雅黑" panose="020B0503020204020204" charset="-122"/>
              <a:cs typeface="微软雅黑" panose="020B0503020204020204" charset="-122"/>
              <a:sym typeface="+mn-ea"/>
            </a:endParaRPr>
          </a:p>
        </p:txBody>
      </p:sp>
      <p:sp>
        <p:nvSpPr>
          <p:cNvPr id="7" name="文本框 6"/>
          <p:cNvSpPr txBox="1"/>
          <p:nvPr>
            <p:custDataLst>
              <p:tags r:id="rId1"/>
            </p:custDataLst>
          </p:nvPr>
        </p:nvSpPr>
        <p:spPr>
          <a:xfrm>
            <a:off x="681355" y="4127500"/>
            <a:ext cx="8681720" cy="1235710"/>
          </a:xfrm>
          <a:prstGeom prst="rect">
            <a:avLst/>
          </a:prstGeom>
          <a:noFill/>
        </p:spPr>
        <p:txBody>
          <a:bodyPr wrap="square" rtlCol="0" anchor="t">
            <a:spAutoFit/>
          </a:bodyPr>
          <a:p>
            <a:pPr algn="l">
              <a:lnSpc>
                <a:spcPct val="100000"/>
              </a:lnSpc>
              <a:spcBef>
                <a:spcPct val="50000"/>
              </a:spcBef>
              <a:buClrTx/>
              <a:buSzTx/>
              <a:buFontTx/>
              <a:buNone/>
            </a:pPr>
            <a:r>
              <a:rPr lang="en-US" altLang="zh-CN" sz="2400" b="1" dirty="0">
                <a:solidFill>
                  <a:schemeClr val="bg1"/>
                </a:solidFill>
                <a:latin typeface="微软雅黑" panose="020B0503020204020204" charset="-122"/>
                <a:ea typeface="微软雅黑" panose="020B0503020204020204" charset="-122"/>
                <a:cs typeface="微软雅黑" panose="020B0503020204020204" charset="-122"/>
                <a:sym typeface="+mn-ea"/>
              </a:rPr>
              <a:t>3.考生如若没有听懂问题,反复让考官重复问题内容,却又支支吾吾答不上来,会直接导致考官印象分大打折扣。</a:t>
            </a:r>
            <a:endParaRPr lang="en-US" altLang="zh-CN" sz="2400" b="1" dirty="0">
              <a:solidFill>
                <a:schemeClr val="bg1"/>
              </a:solidFill>
              <a:latin typeface="微软雅黑" panose="020B0503020204020204" charset="-122"/>
              <a:ea typeface="微软雅黑" panose="020B0503020204020204" charset="-122"/>
              <a:cs typeface="微软雅黑" panose="020B0503020204020204" charset="-122"/>
              <a:sym typeface="+mn-ea"/>
            </a:endParaRPr>
          </a:p>
          <a:p>
            <a:pPr algn="l">
              <a:lnSpc>
                <a:spcPct val="60000"/>
              </a:lnSpc>
              <a:spcBef>
                <a:spcPct val="50000"/>
              </a:spcBef>
              <a:buClrTx/>
              <a:buSzTx/>
              <a:buFontTx/>
              <a:buNone/>
            </a:pPr>
            <a:r>
              <a:rPr lang="en-US" altLang="zh-CN" sz="2400" b="1" u="sng" dirty="0">
                <a:solidFill>
                  <a:srgbClr val="FFFF00"/>
                </a:solidFill>
                <a:latin typeface="微软雅黑" panose="020B0503020204020204" charset="-122"/>
                <a:ea typeface="微软雅黑" panose="020B0503020204020204" charset="-122"/>
                <a:cs typeface="微软雅黑" panose="020B0503020204020204" charset="-122"/>
                <a:sym typeface="+mn-ea"/>
              </a:rPr>
              <a:t>PS:如果说的就是你,你只能祈祷自己的专业课问答部分表现出色。</a:t>
            </a:r>
            <a:endParaRPr lang="en-US" altLang="zh-CN" sz="2400" b="1" u="sng" dirty="0">
              <a:solidFill>
                <a:srgbClr val="FFFF00"/>
              </a:solidFill>
              <a:latin typeface="微软雅黑" panose="020B0503020204020204" charset="-122"/>
              <a:ea typeface="微软雅黑" panose="020B0503020204020204" charset="-122"/>
              <a:cs typeface="微软雅黑" panose="020B0503020204020204" charset="-122"/>
              <a:sym typeface="+mn-ea"/>
            </a:endParaRPr>
          </a:p>
        </p:txBody>
      </p:sp>
      <p:sp>
        <p:nvSpPr>
          <p:cNvPr id="8" name="文本框 7"/>
          <p:cNvSpPr txBox="1"/>
          <p:nvPr>
            <p:custDataLst>
              <p:tags r:id="rId2"/>
            </p:custDataLst>
          </p:nvPr>
        </p:nvSpPr>
        <p:spPr>
          <a:xfrm>
            <a:off x="681355" y="5624195"/>
            <a:ext cx="9057640" cy="829945"/>
          </a:xfrm>
          <a:prstGeom prst="rect">
            <a:avLst/>
          </a:prstGeom>
          <a:noFill/>
        </p:spPr>
        <p:txBody>
          <a:bodyPr wrap="square" rtlCol="0" anchor="t">
            <a:spAutoFit/>
          </a:bodyPr>
          <a:p>
            <a:pPr algn="l">
              <a:lnSpc>
                <a:spcPct val="100000"/>
              </a:lnSpc>
              <a:spcBef>
                <a:spcPct val="50000"/>
              </a:spcBef>
              <a:buClrTx/>
              <a:buSzTx/>
              <a:buFontTx/>
              <a:buNone/>
            </a:pPr>
            <a:r>
              <a:rPr lang="en-US" altLang="zh-CN" sz="2400" b="1" dirty="0">
                <a:solidFill>
                  <a:schemeClr val="accent4"/>
                </a:solidFill>
                <a:latin typeface="微软雅黑" panose="020B0503020204020204" charset="-122"/>
                <a:ea typeface="微软雅黑" panose="020B0503020204020204" charset="-122"/>
                <a:cs typeface="微软雅黑" panose="020B0503020204020204" charset="-122"/>
                <a:sym typeface="+mn-ea"/>
              </a:rPr>
              <a:t>4.基本上场上的考官分</a:t>
            </a:r>
            <a:r>
              <a:rPr lang="zh-CN" altLang="en-US" sz="2400" b="1" dirty="0">
                <a:solidFill>
                  <a:schemeClr val="accent4"/>
                </a:solidFill>
                <a:latin typeface="微软雅黑" panose="020B0503020204020204" charset="-122"/>
                <a:ea typeface="微软雅黑" panose="020B0503020204020204" charset="-122"/>
                <a:cs typeface="微软雅黑" panose="020B0503020204020204" charset="-122"/>
                <a:sym typeface="+mn-ea"/>
              </a:rPr>
              <a:t>为</a:t>
            </a:r>
            <a:r>
              <a:rPr lang="en-US" altLang="zh-CN" sz="2400" b="1" dirty="0">
                <a:solidFill>
                  <a:schemeClr val="accent4"/>
                </a:solidFill>
                <a:latin typeface="微软雅黑" panose="020B0503020204020204" charset="-122"/>
                <a:ea typeface="微软雅黑" panose="020B0503020204020204" charset="-122"/>
                <a:cs typeface="微软雅黑" panose="020B0503020204020204" charset="-122"/>
                <a:sym typeface="+mn-ea"/>
              </a:rPr>
              <a:t>中国考官(80%)以及外国考官(20%),因此自我介绍与问答部分无法忽悠考官。</a:t>
            </a:r>
            <a:endParaRPr lang="en-US" altLang="zh-CN" sz="2400" b="1" dirty="0">
              <a:solidFill>
                <a:schemeClr val="accent4"/>
              </a:solidFill>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anim calcmode="lin" valueType="num">
                                      <p:cBhvr additive="base">
                                        <p:cTn id="25" dur="500" fill="hold"/>
                                        <p:tgtEl>
                                          <p:spTgt spid="8"/>
                                        </p:tgtEl>
                                        <p:attrNameLst>
                                          <p:attrName>ppt_x</p:attrName>
                                        </p:attrNameLst>
                                      </p:cBhvr>
                                      <p:tavLst>
                                        <p:tav tm="0">
                                          <p:val>
                                            <p:strVal val="#ppt_x"/>
                                          </p:val>
                                        </p:tav>
                                        <p:tav tm="100000">
                                          <p:val>
                                            <p:strVal val="#ppt_x"/>
                                          </p:val>
                                        </p:tav>
                                      </p:tavLst>
                                    </p:anim>
                                    <p:anim calcmode="lin" valueType="num">
                                      <p:cBhvr additive="base">
                                        <p:cTn id="2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7" grpId="0"/>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55DA"/>
        </a:solidFill>
        <a:effectLst/>
      </p:bgPr>
    </p:bg>
    <p:spTree>
      <p:nvGrpSpPr>
        <p:cNvPr id="1" name=""/>
        <p:cNvGrpSpPr/>
        <p:nvPr/>
      </p:nvGrpSpPr>
      <p:grpSpPr/>
      <p:sp>
        <p:nvSpPr>
          <p:cNvPr id="3" name="文本框 2"/>
          <p:cNvSpPr txBox="1"/>
          <p:nvPr/>
        </p:nvSpPr>
        <p:spPr>
          <a:xfrm>
            <a:off x="690880" y="342265"/>
            <a:ext cx="8401685" cy="1445260"/>
          </a:xfrm>
          <a:prstGeom prst="rect">
            <a:avLst/>
          </a:prstGeom>
          <a:noFill/>
        </p:spPr>
        <p:txBody>
          <a:bodyPr wrap="square" rtlCol="0" anchor="t">
            <a:spAutoFit/>
          </a:bodyPr>
          <a:p>
            <a:r>
              <a:rPr lang="zh-CN" altLang="en-US" sz="4400" b="1" dirty="0">
                <a:solidFill>
                  <a:srgbClr val="FFFF00"/>
                </a:solidFill>
                <a:latin typeface="微软雅黑" panose="020B0503020204020204" charset="-122"/>
                <a:ea typeface="微软雅黑" panose="020B0503020204020204" charset="-122"/>
                <a:sym typeface="+mn-ea"/>
              </a:rPr>
              <a:t>口语训练</a:t>
            </a:r>
            <a:r>
              <a:rPr lang="en-US" altLang="zh-CN" sz="4400" b="1" dirty="0">
                <a:solidFill>
                  <a:srgbClr val="FFFF00"/>
                </a:solidFill>
                <a:latin typeface="微软雅黑" panose="020B0503020204020204" charset="-122"/>
                <a:ea typeface="微软雅黑" panose="020B0503020204020204" charset="-122"/>
                <a:sym typeface="+mn-ea"/>
              </a:rPr>
              <a:t>-</a:t>
            </a:r>
            <a:r>
              <a:rPr lang="zh-CN" altLang="en-US" sz="4400" b="1" dirty="0">
                <a:solidFill>
                  <a:srgbClr val="FFFF00"/>
                </a:solidFill>
                <a:latin typeface="微软雅黑" panose="020B0503020204020204" charset="-122"/>
                <a:ea typeface="微软雅黑" panose="020B0503020204020204" charset="-122"/>
                <a:sym typeface="+mn-ea"/>
              </a:rPr>
              <a:t>Solutions解决方式</a:t>
            </a:r>
            <a:endParaRPr lang="zh-CN" altLang="en-US" sz="4400" b="1" dirty="0">
              <a:solidFill>
                <a:schemeClr val="tx1"/>
              </a:solidFill>
              <a:latin typeface="Arial" panose="020B0604020202020204" pitchFamily="34" charset="0"/>
              <a:ea typeface="黑体" panose="02010609060101010101" pitchFamily="49" charset="-122"/>
              <a:cs typeface="Arial" panose="020B0604020202020204" pitchFamily="34" charset="0"/>
              <a:sym typeface="+mn-ea"/>
            </a:endParaRPr>
          </a:p>
          <a:p>
            <a:endParaRPr lang="zh-CN" altLang="en-US" sz="4400" b="1" dirty="0">
              <a:solidFill>
                <a:srgbClr val="FFFF00"/>
              </a:solidFill>
              <a:latin typeface="微软雅黑" panose="020B0503020204020204" charset="-122"/>
              <a:ea typeface="微软雅黑" panose="020B0503020204020204" charset="-122"/>
              <a:sym typeface="+mn-ea"/>
            </a:endParaRPr>
          </a:p>
        </p:txBody>
      </p:sp>
      <p:sp>
        <p:nvSpPr>
          <p:cNvPr id="4" name="文本框 3"/>
          <p:cNvSpPr txBox="1"/>
          <p:nvPr/>
        </p:nvSpPr>
        <p:spPr>
          <a:xfrm>
            <a:off x="690880" y="1430655"/>
            <a:ext cx="8611870" cy="597535"/>
          </a:xfrm>
          <a:prstGeom prst="rect">
            <a:avLst/>
          </a:prstGeom>
          <a:noFill/>
        </p:spPr>
        <p:txBody>
          <a:bodyPr wrap="square" rtlCol="0" anchor="t">
            <a:noAutofit/>
          </a:bodyPr>
          <a:p>
            <a:pPr>
              <a:lnSpc>
                <a:spcPct val="110000"/>
              </a:lnSpc>
              <a:spcBef>
                <a:spcPct val="50000"/>
              </a:spcBef>
            </a:pPr>
            <a:r>
              <a:rPr lang="zh-CN" altLang="en-US" sz="2600" b="1" dirty="0">
                <a:solidFill>
                  <a:schemeClr val="bg1"/>
                </a:solidFill>
                <a:latin typeface="Arial" panose="020B0604020202020204" pitchFamily="34" charset="0"/>
                <a:ea typeface="黑体" panose="02010609060101010101" pitchFamily="49" charset="-122"/>
                <a:cs typeface="Arial" panose="020B0604020202020204" pitchFamily="34" charset="0"/>
                <a:sym typeface="+mn-ea"/>
              </a:rPr>
              <a:t>①</a:t>
            </a:r>
            <a:r>
              <a:rPr lang="en-US" altLang="zh-CN" sz="2600" b="1" dirty="0">
                <a:solidFill>
                  <a:schemeClr val="bg1"/>
                </a:solidFill>
                <a:latin typeface="Arial" panose="020B0604020202020204" pitchFamily="34" charset="0"/>
                <a:cs typeface="Arial" panose="020B0604020202020204" pitchFamily="34" charset="0"/>
                <a:sym typeface="+mn-ea"/>
              </a:rPr>
              <a:t>Be confident, be fearless, be brave.</a:t>
            </a:r>
            <a:endParaRPr lang="en-US" altLang="zh-CN" sz="2600" b="1" dirty="0">
              <a:solidFill>
                <a:schemeClr val="bg1"/>
              </a:solidFill>
              <a:latin typeface="Arial" panose="020B0604020202020204" pitchFamily="34" charset="0"/>
              <a:cs typeface="Arial" panose="020B0604020202020204" pitchFamily="34" charset="0"/>
              <a:sym typeface="+mn-ea"/>
            </a:endParaRPr>
          </a:p>
          <a:p>
            <a:pPr>
              <a:lnSpc>
                <a:spcPct val="110000"/>
              </a:lnSpc>
              <a:spcBef>
                <a:spcPct val="50000"/>
              </a:spcBef>
            </a:pPr>
            <a:endParaRPr lang="en-US" altLang="zh-CN" sz="2600" b="1" dirty="0">
              <a:solidFill>
                <a:schemeClr val="bg1"/>
              </a:solidFill>
              <a:latin typeface="Arial" panose="020B0604020202020204" pitchFamily="34" charset="0"/>
              <a:cs typeface="Arial" panose="020B0604020202020204" pitchFamily="34" charset="0"/>
              <a:sym typeface="+mn-ea"/>
            </a:endParaRPr>
          </a:p>
        </p:txBody>
      </p:sp>
      <p:sp>
        <p:nvSpPr>
          <p:cNvPr id="2" name="文本框 1"/>
          <p:cNvSpPr txBox="1"/>
          <p:nvPr/>
        </p:nvSpPr>
        <p:spPr>
          <a:xfrm>
            <a:off x="671830" y="2137410"/>
            <a:ext cx="8691245" cy="1322070"/>
          </a:xfrm>
          <a:prstGeom prst="rect">
            <a:avLst/>
          </a:prstGeom>
          <a:noFill/>
        </p:spPr>
        <p:txBody>
          <a:bodyPr wrap="square" rtlCol="0" anchor="t">
            <a:spAutoFit/>
          </a:bodyPr>
          <a:p>
            <a:pPr algn="just" eaLnBrk="1" hangingPunct="1"/>
            <a:r>
              <a:rPr lang="zh-CN" altLang="en-US" sz="2600" b="1" dirty="0">
                <a:solidFill>
                  <a:schemeClr val="bg1"/>
                </a:solidFill>
                <a:latin typeface="Arial" panose="020B0604020202020204" pitchFamily="34" charset="0"/>
                <a:ea typeface="黑体" panose="02010609060101010101" pitchFamily="49" charset="-122"/>
                <a:cs typeface="Arial" panose="020B0604020202020204" pitchFamily="34" charset="0"/>
                <a:sym typeface="+mn-ea"/>
              </a:rPr>
              <a:t>②</a:t>
            </a:r>
            <a:r>
              <a:rPr lang="en-US" altLang="zh-CN" sz="2600" b="1" dirty="0">
                <a:solidFill>
                  <a:schemeClr val="bg1"/>
                </a:solidFill>
                <a:latin typeface="Arial" panose="020B0604020202020204" pitchFamily="34" charset="0"/>
                <a:cs typeface="Arial" panose="020B0604020202020204" pitchFamily="34" charset="0"/>
                <a:sym typeface="+mn-ea"/>
              </a:rPr>
              <a:t>Learn proper </a:t>
            </a:r>
            <a:r>
              <a:rPr lang="en-US" altLang="zh-CN" sz="2600" b="1" u="sng" dirty="0">
                <a:solidFill>
                  <a:srgbClr val="FFFF00"/>
                </a:solidFill>
                <a:latin typeface="Arial" panose="020B0604020202020204" pitchFamily="34" charset="0"/>
                <a:cs typeface="Arial" panose="020B0604020202020204" pitchFamily="34" charset="0"/>
                <a:sym typeface="+mn-ea"/>
              </a:rPr>
              <a:t>pronunciation rules</a:t>
            </a:r>
            <a:r>
              <a:rPr lang="en-US" altLang="zh-CN" sz="2600" b="1" dirty="0">
                <a:solidFill>
                  <a:schemeClr val="bg1"/>
                </a:solidFill>
                <a:latin typeface="Arial" panose="020B0604020202020204" pitchFamily="34" charset="0"/>
                <a:cs typeface="Arial" panose="020B0604020202020204" pitchFamily="34" charset="0"/>
                <a:sym typeface="+mn-ea"/>
              </a:rPr>
              <a:t> and study as well as </a:t>
            </a:r>
            <a:r>
              <a:rPr lang="en-US" altLang="zh-CN" sz="2600" b="1" u="sng" dirty="0">
                <a:solidFill>
                  <a:srgbClr val="FFFF00"/>
                </a:solidFill>
                <a:latin typeface="Arial" panose="020B0604020202020204" pitchFamily="34" charset="0"/>
                <a:cs typeface="Arial" panose="020B0604020202020204" pitchFamily="34" charset="0"/>
                <a:sym typeface="+mn-ea"/>
              </a:rPr>
              <a:t>imitate</a:t>
            </a:r>
            <a:r>
              <a:rPr lang="en-US" altLang="zh-CN" sz="2600" b="1" dirty="0">
                <a:solidFill>
                  <a:schemeClr val="bg1"/>
                </a:solidFill>
                <a:latin typeface="Arial" panose="020B0604020202020204" pitchFamily="34" charset="0"/>
                <a:cs typeface="Arial" panose="020B0604020202020204" pitchFamily="34" charset="0"/>
                <a:sym typeface="+mn-ea"/>
              </a:rPr>
              <a:t> the way foreigners pronounce their words.</a:t>
            </a:r>
            <a:endParaRPr lang="en-US" altLang="zh-CN" sz="2600" b="1" dirty="0">
              <a:solidFill>
                <a:schemeClr val="bg1"/>
              </a:solidFill>
              <a:latin typeface="Arial" panose="020B0604020202020204" pitchFamily="34" charset="0"/>
              <a:cs typeface="Arial" panose="020B0604020202020204" pitchFamily="34" charset="0"/>
              <a:sym typeface="+mn-ea"/>
            </a:endParaRPr>
          </a:p>
          <a:p>
            <a:pPr algn="just" eaLnBrk="1" hangingPunct="1"/>
            <a:r>
              <a:rPr lang="zh-CN" altLang="en-US" sz="2800" b="1" dirty="0">
                <a:solidFill>
                  <a:schemeClr val="bg1"/>
                </a:solidFill>
                <a:latin typeface="微软雅黑" panose="020B0503020204020204" charset="-122"/>
                <a:ea typeface="微软雅黑" panose="020B0503020204020204" charset="-122"/>
                <a:cs typeface="微软雅黑" panose="020B0503020204020204" charset="-122"/>
                <a:sym typeface="+mn-ea"/>
              </a:rPr>
              <a:t>学习正确的发音规则</a:t>
            </a:r>
            <a:r>
              <a:rPr lang="en-US" altLang="zh-CN" sz="2800" b="1" dirty="0">
                <a:solidFill>
                  <a:schemeClr val="bg1"/>
                </a:solidFill>
                <a:latin typeface="微软雅黑" panose="020B0503020204020204" charset="-122"/>
                <a:ea typeface="微软雅黑" panose="020B0503020204020204" charset="-122"/>
                <a:cs typeface="微软雅黑" panose="020B0503020204020204" charset="-122"/>
                <a:sym typeface="+mn-ea"/>
              </a:rPr>
              <a:t>,</a:t>
            </a:r>
            <a:r>
              <a:rPr lang="zh-CN" altLang="en-US" sz="2800" b="1" dirty="0">
                <a:solidFill>
                  <a:schemeClr val="bg1"/>
                </a:solidFill>
                <a:latin typeface="微软雅黑" panose="020B0503020204020204" charset="-122"/>
                <a:ea typeface="微软雅黑" panose="020B0503020204020204" charset="-122"/>
                <a:cs typeface="微软雅黑" panose="020B0503020204020204" charset="-122"/>
                <a:sym typeface="+mn-ea"/>
              </a:rPr>
              <a:t>研究并模仿老外的发音方式。</a:t>
            </a:r>
            <a:endParaRPr lang="zh-CN" altLang="en-US" sz="2800" b="1" dirty="0">
              <a:solidFill>
                <a:schemeClr val="bg1"/>
              </a:solidFill>
              <a:latin typeface="微软雅黑" panose="020B0503020204020204" charset="-122"/>
              <a:ea typeface="微软雅黑" panose="020B0503020204020204" charset="-122"/>
              <a:cs typeface="微软雅黑" panose="020B0503020204020204" charset="-122"/>
              <a:sym typeface="+mn-ea"/>
            </a:endParaRPr>
          </a:p>
        </p:txBody>
      </p:sp>
      <p:sp>
        <p:nvSpPr>
          <p:cNvPr id="7" name="文本框 6"/>
          <p:cNvSpPr txBox="1"/>
          <p:nvPr>
            <p:custDataLst>
              <p:tags r:id="rId1"/>
            </p:custDataLst>
          </p:nvPr>
        </p:nvSpPr>
        <p:spPr>
          <a:xfrm>
            <a:off x="690880" y="3625850"/>
            <a:ext cx="8681720" cy="2891790"/>
          </a:xfrm>
          <a:prstGeom prst="rect">
            <a:avLst/>
          </a:prstGeom>
          <a:noFill/>
        </p:spPr>
        <p:txBody>
          <a:bodyPr wrap="square" rtlCol="0" anchor="t">
            <a:spAutoFit/>
          </a:bodyPr>
          <a:p>
            <a:pPr algn="just" eaLnBrk="1" hangingPunct="1"/>
            <a:r>
              <a:rPr lang="zh-CN" altLang="en-US" sz="2600" b="1" dirty="0">
                <a:solidFill>
                  <a:schemeClr val="bg1"/>
                </a:solidFill>
                <a:latin typeface="Arial" panose="020B0604020202020204" pitchFamily="34" charset="0"/>
                <a:ea typeface="黑体" panose="02010609060101010101" pitchFamily="49" charset="-122"/>
                <a:cs typeface="Arial" panose="020B0604020202020204" pitchFamily="34" charset="0"/>
                <a:sym typeface="+mn-ea"/>
              </a:rPr>
              <a:t>③</a:t>
            </a:r>
            <a:r>
              <a:rPr lang="en-US" altLang="zh-CN" sz="2600" b="1" u="sng" dirty="0">
                <a:solidFill>
                  <a:srgbClr val="FFFF00"/>
                </a:solidFill>
                <a:latin typeface="Arial" panose="020B0604020202020204" pitchFamily="34" charset="0"/>
                <a:cs typeface="Arial" panose="020B0604020202020204" pitchFamily="34" charset="0"/>
                <a:sym typeface="+mn-ea"/>
              </a:rPr>
              <a:t>Talk to yourself</a:t>
            </a:r>
            <a:r>
              <a:rPr lang="zh-CN" altLang="en-US" sz="2600" b="1" dirty="0">
                <a:solidFill>
                  <a:schemeClr val="bg1"/>
                </a:solidFill>
                <a:latin typeface="Arial" panose="020B0604020202020204" pitchFamily="34" charset="0"/>
                <a:ea typeface="黑体" panose="02010609060101010101" pitchFamily="49" charset="-122"/>
                <a:cs typeface="Arial" panose="020B0604020202020204" pitchFamily="34" charset="0"/>
                <a:sym typeface="+mn-ea"/>
              </a:rPr>
              <a:t> </a:t>
            </a:r>
            <a:r>
              <a:rPr lang="en-US" altLang="zh-CN" sz="2600" b="1" dirty="0">
                <a:solidFill>
                  <a:schemeClr val="bg1"/>
                </a:solidFill>
                <a:latin typeface="Arial" panose="020B0604020202020204" pitchFamily="34" charset="0"/>
                <a:cs typeface="Arial" panose="020B0604020202020204" pitchFamily="34" charset="0"/>
                <a:sym typeface="+mn-ea"/>
              </a:rPr>
              <a:t>in English all the time (a speaking partner is</a:t>
            </a:r>
            <a:r>
              <a:rPr lang="zh-CN" altLang="en-US" sz="2600" b="1" dirty="0">
                <a:solidFill>
                  <a:schemeClr val="bg1"/>
                </a:solidFill>
                <a:latin typeface="Arial" panose="020B0604020202020204" pitchFamily="34" charset="0"/>
                <a:ea typeface="黑体" panose="02010609060101010101" pitchFamily="49" charset="-122"/>
                <a:cs typeface="Arial" panose="020B0604020202020204" pitchFamily="34" charset="0"/>
                <a:sym typeface="+mn-ea"/>
              </a:rPr>
              <a:t> </a:t>
            </a:r>
            <a:r>
              <a:rPr lang="en-US" altLang="zh-CN" sz="2600" b="1" u="sng" dirty="0">
                <a:solidFill>
                  <a:srgbClr val="FFFF00"/>
                </a:solidFill>
                <a:latin typeface="Arial" panose="020B0604020202020204" pitchFamily="34" charset="0"/>
                <a:cs typeface="Arial" panose="020B0604020202020204" pitchFamily="34" charset="0"/>
                <a:sym typeface="+mn-ea"/>
              </a:rPr>
              <a:t>personally</a:t>
            </a:r>
            <a:r>
              <a:rPr lang="zh-CN" altLang="en-US" sz="2600" b="1" dirty="0">
                <a:solidFill>
                  <a:schemeClr val="bg1"/>
                </a:solidFill>
                <a:latin typeface="Arial" panose="020B0604020202020204" pitchFamily="34" charset="0"/>
                <a:ea typeface="黑体" panose="02010609060101010101" pitchFamily="49" charset="-122"/>
                <a:cs typeface="Arial" panose="020B0604020202020204" pitchFamily="34" charset="0"/>
                <a:sym typeface="+mn-ea"/>
              </a:rPr>
              <a:t> </a:t>
            </a:r>
            <a:r>
              <a:rPr lang="en-US" altLang="zh-CN" sz="2600" b="1" dirty="0">
                <a:solidFill>
                  <a:schemeClr val="bg1"/>
                </a:solidFill>
                <a:latin typeface="Arial" panose="020B0604020202020204" pitchFamily="34" charset="0"/>
                <a:cs typeface="Arial" panose="020B0604020202020204" pitchFamily="34" charset="0"/>
                <a:sym typeface="+mn-ea"/>
              </a:rPr>
              <a:t>not recommended,unless the partner is a pro),</a:t>
            </a:r>
            <a:r>
              <a:rPr lang="zh-CN" altLang="en-US" sz="2600" b="1" dirty="0">
                <a:solidFill>
                  <a:schemeClr val="bg1"/>
                </a:solidFill>
                <a:latin typeface="Arial" panose="020B0604020202020204" pitchFamily="34" charset="0"/>
                <a:ea typeface="黑体" panose="02010609060101010101" pitchFamily="49" charset="-122"/>
                <a:cs typeface="Arial" panose="020B0604020202020204" pitchFamily="34" charset="0"/>
                <a:sym typeface="+mn-ea"/>
              </a:rPr>
              <a:t> </a:t>
            </a:r>
            <a:r>
              <a:rPr lang="en-US" altLang="zh-CN" sz="2600" b="1" u="sng" dirty="0">
                <a:solidFill>
                  <a:srgbClr val="FFFF00"/>
                </a:solidFill>
                <a:latin typeface="Arial" panose="020B0604020202020204" pitchFamily="34" charset="0"/>
                <a:cs typeface="Arial" panose="020B0604020202020204" pitchFamily="34" charset="0"/>
                <a:sym typeface="+mn-ea"/>
              </a:rPr>
              <a:t>record your voice</a:t>
            </a:r>
            <a:r>
              <a:rPr lang="zh-CN" altLang="en-US" sz="2600" b="1" dirty="0">
                <a:solidFill>
                  <a:schemeClr val="bg1"/>
                </a:solidFill>
                <a:latin typeface="Arial" panose="020B0604020202020204" pitchFamily="34" charset="0"/>
                <a:ea typeface="黑体" panose="02010609060101010101" pitchFamily="49" charset="-122"/>
                <a:cs typeface="Arial" panose="020B0604020202020204" pitchFamily="34" charset="0"/>
                <a:sym typeface="+mn-ea"/>
              </a:rPr>
              <a:t> </a:t>
            </a:r>
            <a:r>
              <a:rPr lang="en-US" altLang="zh-CN" sz="2600" b="1" dirty="0">
                <a:solidFill>
                  <a:schemeClr val="bg1"/>
                </a:solidFill>
                <a:latin typeface="Arial" panose="020B0604020202020204" pitchFamily="34" charset="0"/>
                <a:cs typeface="Arial" panose="020B0604020202020204" pitchFamily="34" charset="0"/>
                <a:sym typeface="+mn-ea"/>
              </a:rPr>
              <a:t>as much as you can, and then let yourself find faults.</a:t>
            </a:r>
            <a:endParaRPr lang="en-US" altLang="zh-CN" sz="2600" b="1" dirty="0">
              <a:solidFill>
                <a:schemeClr val="bg1"/>
              </a:solidFill>
              <a:latin typeface="Arial" panose="020B0604020202020204" pitchFamily="34" charset="0"/>
              <a:cs typeface="Arial" panose="020B0604020202020204" pitchFamily="34" charset="0"/>
              <a:sym typeface="+mn-ea"/>
            </a:endParaRPr>
          </a:p>
          <a:p>
            <a:pPr algn="just" eaLnBrk="1" hangingPunct="1"/>
            <a:r>
              <a:rPr lang="zh-CN" altLang="en-US" sz="2600" b="1" dirty="0">
                <a:solidFill>
                  <a:schemeClr val="bg1"/>
                </a:solidFill>
                <a:latin typeface="微软雅黑" panose="020B0503020204020204" charset="-122"/>
                <a:ea typeface="微软雅黑" panose="020B0503020204020204" charset="-122"/>
                <a:cs typeface="微软雅黑" panose="020B0503020204020204" charset="-122"/>
                <a:sym typeface="+mn-ea"/>
              </a:rPr>
              <a:t>无时不刻地与自己进行英文对话(个人不推荐找口语搭档,除非对方是专家),尽可能多地录下自己的声音,然后让自己挑出毛病。</a:t>
            </a:r>
            <a:endParaRPr lang="zh-CN" altLang="en-US" sz="2600" b="1" dirty="0">
              <a:solidFill>
                <a:schemeClr val="bg1"/>
              </a:solidFill>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55DA"/>
        </a:solidFill>
        <a:effectLst/>
      </p:bgPr>
    </p:bg>
    <p:spTree>
      <p:nvGrpSpPr>
        <p:cNvPr id="1" name=""/>
        <p:cNvGrpSpPr/>
        <p:nvPr/>
      </p:nvGrpSpPr>
      <p:grpSpPr/>
      <p:sp>
        <p:nvSpPr>
          <p:cNvPr id="3" name="文本框 2"/>
          <p:cNvSpPr txBox="1"/>
          <p:nvPr/>
        </p:nvSpPr>
        <p:spPr>
          <a:xfrm>
            <a:off x="690880" y="342265"/>
            <a:ext cx="8401685" cy="1445260"/>
          </a:xfrm>
          <a:prstGeom prst="rect">
            <a:avLst/>
          </a:prstGeom>
          <a:noFill/>
        </p:spPr>
        <p:txBody>
          <a:bodyPr wrap="square" rtlCol="0" anchor="t">
            <a:spAutoFit/>
          </a:bodyPr>
          <a:p>
            <a:r>
              <a:rPr lang="zh-CN" altLang="en-US" sz="4400" b="1" dirty="0">
                <a:solidFill>
                  <a:srgbClr val="FFFF00"/>
                </a:solidFill>
                <a:latin typeface="微软雅黑" panose="020B0503020204020204" charset="-122"/>
                <a:ea typeface="微软雅黑" panose="020B0503020204020204" charset="-122"/>
                <a:sym typeface="+mn-ea"/>
              </a:rPr>
              <a:t>口语训练</a:t>
            </a:r>
            <a:r>
              <a:rPr lang="en-US" altLang="zh-CN" sz="4400" b="1" dirty="0">
                <a:solidFill>
                  <a:srgbClr val="FFFF00"/>
                </a:solidFill>
                <a:latin typeface="微软雅黑" panose="020B0503020204020204" charset="-122"/>
                <a:ea typeface="微软雅黑" panose="020B0503020204020204" charset="-122"/>
                <a:sym typeface="+mn-ea"/>
              </a:rPr>
              <a:t>-</a:t>
            </a:r>
            <a:r>
              <a:rPr lang="zh-CN" altLang="en-US" sz="4400" b="1" dirty="0">
                <a:solidFill>
                  <a:srgbClr val="FFFF00"/>
                </a:solidFill>
                <a:latin typeface="微软雅黑" panose="020B0503020204020204" charset="-122"/>
                <a:ea typeface="微软雅黑" panose="020B0503020204020204" charset="-122"/>
                <a:sym typeface="+mn-ea"/>
              </a:rPr>
              <a:t>Solutions解决方式</a:t>
            </a:r>
            <a:endParaRPr lang="zh-CN" altLang="en-US" sz="4400" b="1" dirty="0">
              <a:solidFill>
                <a:schemeClr val="tx1"/>
              </a:solidFill>
              <a:latin typeface="Arial" panose="020B0604020202020204" pitchFamily="34" charset="0"/>
              <a:ea typeface="黑体" panose="02010609060101010101" pitchFamily="49" charset="-122"/>
              <a:cs typeface="Arial" panose="020B0604020202020204" pitchFamily="34" charset="0"/>
              <a:sym typeface="+mn-ea"/>
            </a:endParaRPr>
          </a:p>
          <a:p>
            <a:endParaRPr lang="zh-CN" altLang="en-US" sz="4400" b="1" dirty="0">
              <a:solidFill>
                <a:srgbClr val="FFFF00"/>
              </a:solidFill>
              <a:latin typeface="微软雅黑" panose="020B0503020204020204" charset="-122"/>
              <a:ea typeface="微软雅黑" panose="020B0503020204020204" charset="-122"/>
              <a:sym typeface="+mn-ea"/>
            </a:endParaRPr>
          </a:p>
        </p:txBody>
      </p:sp>
      <p:sp>
        <p:nvSpPr>
          <p:cNvPr id="4" name="文本框 3"/>
          <p:cNvSpPr txBox="1"/>
          <p:nvPr/>
        </p:nvSpPr>
        <p:spPr>
          <a:xfrm>
            <a:off x="690880" y="1876425"/>
            <a:ext cx="8611870" cy="1295400"/>
          </a:xfrm>
          <a:prstGeom prst="rect">
            <a:avLst/>
          </a:prstGeom>
          <a:noFill/>
        </p:spPr>
        <p:txBody>
          <a:bodyPr wrap="square" rtlCol="0" anchor="t">
            <a:noAutofit/>
          </a:bodyPr>
          <a:p>
            <a:pPr algn="just" eaLnBrk="1" hangingPunct="1"/>
            <a:r>
              <a:rPr lang="zh-CN" altLang="en-US" sz="2600" b="1" dirty="0">
                <a:solidFill>
                  <a:schemeClr val="bg1"/>
                </a:solidFill>
                <a:latin typeface="Arial" panose="020B0604020202020204" pitchFamily="34" charset="0"/>
                <a:ea typeface="黑体" panose="02010609060101010101" pitchFamily="49" charset="-122"/>
                <a:cs typeface="Arial" panose="020B0604020202020204" pitchFamily="34" charset="0"/>
                <a:sym typeface="+mn-ea"/>
              </a:rPr>
              <a:t>④</a:t>
            </a:r>
            <a:r>
              <a:rPr lang="en-US" altLang="zh-CN" sz="2600" b="1" dirty="0">
                <a:solidFill>
                  <a:schemeClr val="bg1"/>
                </a:solidFill>
                <a:latin typeface="Arial" panose="020B0604020202020204" pitchFamily="34" charset="0"/>
                <a:cs typeface="Arial" panose="020B0604020202020204" pitchFamily="34" charset="0"/>
                <a:sym typeface="+mn-ea"/>
              </a:rPr>
              <a:t>Try to learn</a:t>
            </a:r>
            <a:r>
              <a:rPr lang="zh-CN" altLang="en-US" sz="2600" b="1" dirty="0">
                <a:solidFill>
                  <a:schemeClr val="bg1"/>
                </a:solidFill>
                <a:latin typeface="Arial" panose="020B0604020202020204" pitchFamily="34" charset="0"/>
                <a:ea typeface="黑体" panose="02010609060101010101" pitchFamily="49" charset="-122"/>
                <a:cs typeface="Arial" panose="020B0604020202020204" pitchFamily="34" charset="0"/>
                <a:sym typeface="+mn-ea"/>
              </a:rPr>
              <a:t> </a:t>
            </a:r>
            <a:r>
              <a:rPr lang="en-US" altLang="zh-CN" sz="2600" b="1" u="sng" dirty="0">
                <a:solidFill>
                  <a:srgbClr val="FFFF00"/>
                </a:solidFill>
                <a:latin typeface="Arial" panose="020B0604020202020204" pitchFamily="34" charset="0"/>
                <a:cs typeface="Arial" panose="020B0604020202020204" pitchFamily="34" charset="0"/>
                <a:sym typeface="+mn-ea"/>
              </a:rPr>
              <a:t>advanced but common</a:t>
            </a:r>
            <a:r>
              <a:rPr lang="zh-CN" altLang="en-US" sz="2600" b="1" dirty="0">
                <a:solidFill>
                  <a:schemeClr val="bg1"/>
                </a:solidFill>
                <a:latin typeface="Arial" panose="020B0604020202020204" pitchFamily="34" charset="0"/>
                <a:ea typeface="黑体" panose="02010609060101010101" pitchFamily="49" charset="-122"/>
                <a:cs typeface="Arial" panose="020B0604020202020204" pitchFamily="34" charset="0"/>
                <a:sym typeface="+mn-ea"/>
              </a:rPr>
              <a:t> </a:t>
            </a:r>
            <a:r>
              <a:rPr lang="en-US" altLang="zh-CN" sz="2600" b="1" dirty="0">
                <a:solidFill>
                  <a:schemeClr val="bg1"/>
                </a:solidFill>
                <a:latin typeface="Arial" panose="020B0604020202020204" pitchFamily="34" charset="0"/>
                <a:cs typeface="Arial" panose="020B0604020202020204" pitchFamily="34" charset="0"/>
                <a:sym typeface="+mn-ea"/>
              </a:rPr>
              <a:t>vocabulary and expressions.</a:t>
            </a:r>
            <a:endParaRPr lang="en-US" altLang="zh-CN" sz="2600" b="1" dirty="0">
              <a:solidFill>
                <a:schemeClr val="bg1"/>
              </a:solidFill>
              <a:latin typeface="Arial" panose="020B0604020202020204" pitchFamily="34" charset="0"/>
              <a:cs typeface="Arial" panose="020B0604020202020204" pitchFamily="34" charset="0"/>
              <a:sym typeface="+mn-ea"/>
            </a:endParaRPr>
          </a:p>
          <a:p>
            <a:pPr algn="just" eaLnBrk="1" hangingPunct="1"/>
            <a:r>
              <a:rPr lang="zh-CN" altLang="en-US" sz="2600" b="1" dirty="0">
                <a:solidFill>
                  <a:schemeClr val="bg1"/>
                </a:solidFill>
                <a:latin typeface="微软雅黑" panose="020B0503020204020204" charset="-122"/>
                <a:ea typeface="微软雅黑" panose="020B0503020204020204" charset="-122"/>
                <a:cs typeface="Arial" panose="020B0604020202020204" pitchFamily="34" charset="0"/>
                <a:sym typeface="+mn-ea"/>
              </a:rPr>
              <a:t>尽量学习一些高级但是又常用的词汇与表达。</a:t>
            </a:r>
            <a:endParaRPr lang="zh-CN" altLang="en-US" sz="2600" b="1" dirty="0">
              <a:solidFill>
                <a:schemeClr val="bg1"/>
              </a:solidFill>
              <a:latin typeface="微软雅黑" panose="020B0503020204020204" charset="-122"/>
              <a:ea typeface="微软雅黑" panose="020B0503020204020204" charset="-122"/>
              <a:cs typeface="Arial" panose="020B0604020202020204" pitchFamily="34" charset="0"/>
              <a:sym typeface="+mn-ea"/>
            </a:endParaRPr>
          </a:p>
        </p:txBody>
      </p:sp>
      <p:sp>
        <p:nvSpPr>
          <p:cNvPr id="7" name="文本框 6"/>
          <p:cNvSpPr txBox="1"/>
          <p:nvPr>
            <p:custDataLst>
              <p:tags r:id="rId1"/>
            </p:custDataLst>
          </p:nvPr>
        </p:nvSpPr>
        <p:spPr>
          <a:xfrm>
            <a:off x="690880" y="3723005"/>
            <a:ext cx="8681720" cy="1291590"/>
          </a:xfrm>
          <a:prstGeom prst="rect">
            <a:avLst/>
          </a:prstGeom>
          <a:noFill/>
        </p:spPr>
        <p:txBody>
          <a:bodyPr wrap="square" rtlCol="0" anchor="t">
            <a:spAutoFit/>
          </a:bodyPr>
          <a:p>
            <a:pPr algn="just" eaLnBrk="1" hangingPunct="1"/>
            <a:r>
              <a:rPr lang="zh-CN" altLang="en-US" sz="2600" b="1" dirty="0">
                <a:solidFill>
                  <a:schemeClr val="bg1"/>
                </a:solidFill>
                <a:latin typeface="Arial" panose="020B0604020202020204" pitchFamily="34" charset="0"/>
                <a:ea typeface="黑体" panose="02010609060101010101" pitchFamily="49" charset="-122"/>
                <a:cs typeface="Arial" panose="020B0604020202020204" pitchFamily="34" charset="0"/>
                <a:sym typeface="+mn-ea"/>
              </a:rPr>
              <a:t>⑤</a:t>
            </a:r>
            <a:r>
              <a:rPr lang="en-US" altLang="zh-CN" sz="2600" b="1" dirty="0">
                <a:solidFill>
                  <a:schemeClr val="bg1"/>
                </a:solidFill>
                <a:latin typeface="Arial" panose="020B0604020202020204" pitchFamily="34" charset="0"/>
                <a:cs typeface="Arial" panose="020B0604020202020204" pitchFamily="34" charset="0"/>
                <a:sym typeface="+mn-ea"/>
              </a:rPr>
              <a:t>Prepare as</a:t>
            </a:r>
            <a:r>
              <a:rPr lang="zh-CN" altLang="en-US" sz="2600" b="1" dirty="0">
                <a:solidFill>
                  <a:schemeClr val="bg1"/>
                </a:solidFill>
                <a:latin typeface="Arial" panose="020B0604020202020204" pitchFamily="34" charset="0"/>
                <a:ea typeface="黑体" panose="02010609060101010101" pitchFamily="49" charset="-122"/>
                <a:cs typeface="Arial" panose="020B0604020202020204" pitchFamily="34" charset="0"/>
                <a:sym typeface="+mn-ea"/>
              </a:rPr>
              <a:t> </a:t>
            </a:r>
            <a:r>
              <a:rPr lang="en-US" altLang="zh-CN" sz="2600" b="1" u="sng" dirty="0">
                <a:solidFill>
                  <a:srgbClr val="FFFF00"/>
                </a:solidFill>
                <a:latin typeface="Arial" panose="020B0604020202020204" pitchFamily="34" charset="0"/>
                <a:cs typeface="Arial" panose="020B0604020202020204" pitchFamily="34" charset="0"/>
                <a:sym typeface="+mn-ea"/>
              </a:rPr>
              <a:t>many topics</a:t>
            </a:r>
            <a:r>
              <a:rPr lang="zh-CN" altLang="en-US" sz="2600" b="1" dirty="0">
                <a:solidFill>
                  <a:schemeClr val="bg1"/>
                </a:solidFill>
                <a:latin typeface="Arial" panose="020B0604020202020204" pitchFamily="34" charset="0"/>
                <a:ea typeface="黑体" panose="02010609060101010101" pitchFamily="49" charset="-122"/>
                <a:cs typeface="Arial" panose="020B0604020202020204" pitchFamily="34" charset="0"/>
                <a:sym typeface="+mn-ea"/>
              </a:rPr>
              <a:t> </a:t>
            </a:r>
            <a:r>
              <a:rPr lang="en-US" altLang="zh-CN" sz="2600" b="1" dirty="0">
                <a:solidFill>
                  <a:schemeClr val="bg1"/>
                </a:solidFill>
                <a:latin typeface="Arial" panose="020B0604020202020204" pitchFamily="34" charset="0"/>
                <a:cs typeface="Arial" panose="020B0604020202020204" pitchFamily="34" charset="0"/>
                <a:sym typeface="+mn-ea"/>
              </a:rPr>
              <a:t>as you can, and</a:t>
            </a:r>
            <a:r>
              <a:rPr lang="zh-CN" altLang="en-US" sz="2600" b="1" dirty="0">
                <a:solidFill>
                  <a:schemeClr val="bg1"/>
                </a:solidFill>
                <a:latin typeface="Arial" panose="020B0604020202020204" pitchFamily="34" charset="0"/>
                <a:ea typeface="黑体" panose="02010609060101010101" pitchFamily="49" charset="-122"/>
                <a:cs typeface="Arial" panose="020B0604020202020204" pitchFamily="34" charset="0"/>
                <a:sym typeface="+mn-ea"/>
              </a:rPr>
              <a:t> </a:t>
            </a:r>
            <a:r>
              <a:rPr lang="en-US" altLang="zh-CN" sz="2600" b="1" u="sng" dirty="0">
                <a:solidFill>
                  <a:srgbClr val="FFFF00"/>
                </a:solidFill>
                <a:latin typeface="Arial" panose="020B0604020202020204" pitchFamily="34" charset="0"/>
                <a:cs typeface="Arial" panose="020B0604020202020204" pitchFamily="34" charset="0"/>
                <a:sym typeface="+mn-ea"/>
              </a:rPr>
              <a:t>practice over and over</a:t>
            </a:r>
            <a:r>
              <a:rPr lang="en-US" altLang="zh-CN" sz="2600" b="1" dirty="0">
                <a:solidFill>
                  <a:schemeClr val="bg1"/>
                </a:solidFill>
                <a:latin typeface="Arial" panose="020B0604020202020204" pitchFamily="34" charset="0"/>
                <a:cs typeface="Arial" panose="020B0604020202020204" pitchFamily="34" charset="0"/>
                <a:sym typeface="+mn-ea"/>
              </a:rPr>
              <a:t>.</a:t>
            </a:r>
            <a:endParaRPr lang="en-US" altLang="zh-CN" sz="2600" b="1" u="sng" dirty="0">
              <a:solidFill>
                <a:srgbClr val="FFFF00"/>
              </a:solidFill>
              <a:latin typeface="Arial" panose="020B0604020202020204" pitchFamily="34" charset="0"/>
              <a:cs typeface="Arial" panose="020B0604020202020204" pitchFamily="34" charset="0"/>
              <a:sym typeface="+mn-ea"/>
            </a:endParaRPr>
          </a:p>
          <a:p>
            <a:pPr algn="just" eaLnBrk="1" hangingPunct="1"/>
            <a:r>
              <a:rPr lang="zh-CN" altLang="en-US" sz="2600" b="1" dirty="0">
                <a:solidFill>
                  <a:schemeClr val="bg1"/>
                </a:solidFill>
                <a:latin typeface="微软雅黑" panose="020B0503020204020204" charset="-122"/>
                <a:ea typeface="微软雅黑" panose="020B0503020204020204" charset="-122"/>
                <a:cs typeface="Arial" panose="020B0604020202020204" pitchFamily="34" charset="0"/>
                <a:sym typeface="+mn-ea"/>
              </a:rPr>
              <a:t>准备尽可能多的题目，并且一遍又一遍地练习。</a:t>
            </a:r>
            <a:endParaRPr lang="zh-CN" altLang="en-US" sz="2600" b="1" dirty="0">
              <a:solidFill>
                <a:schemeClr val="bg1"/>
              </a:solidFill>
              <a:latin typeface="微软雅黑" panose="020B0503020204020204" charset="-122"/>
              <a:ea typeface="微软雅黑" panose="020B0503020204020204" charset="-122"/>
              <a:cs typeface="Arial" panose="020B0604020202020204" pitchFamily="34" charset="0"/>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55DA"/>
        </a:solidFill>
        <a:effectLst/>
      </p:bgPr>
    </p:bg>
    <p:spTree>
      <p:nvGrpSpPr>
        <p:cNvPr id="1" name=""/>
        <p:cNvGrpSpPr/>
        <p:nvPr/>
      </p:nvGrpSpPr>
      <p:grpSpPr/>
      <p:sp>
        <p:nvSpPr>
          <p:cNvPr id="3" name="文本框 2"/>
          <p:cNvSpPr txBox="1"/>
          <p:nvPr/>
        </p:nvSpPr>
        <p:spPr>
          <a:xfrm>
            <a:off x="690880" y="342265"/>
            <a:ext cx="8401685" cy="1445260"/>
          </a:xfrm>
          <a:prstGeom prst="rect">
            <a:avLst/>
          </a:prstGeom>
          <a:noFill/>
        </p:spPr>
        <p:txBody>
          <a:bodyPr wrap="square" rtlCol="0" anchor="t">
            <a:spAutoFit/>
          </a:bodyPr>
          <a:p>
            <a:r>
              <a:rPr lang="zh-CN" altLang="en-US" sz="4400" b="1" dirty="0">
                <a:solidFill>
                  <a:srgbClr val="FFFF00"/>
                </a:solidFill>
                <a:latin typeface="微软雅黑" panose="020B0503020204020204" charset="-122"/>
                <a:ea typeface="微软雅黑" panose="020B0503020204020204" charset="-122"/>
                <a:sym typeface="+mn-ea"/>
              </a:rPr>
              <a:t>口语训练</a:t>
            </a:r>
            <a:r>
              <a:rPr lang="en-US" altLang="zh-CN" sz="4400" b="1" dirty="0">
                <a:solidFill>
                  <a:srgbClr val="FFFF00"/>
                </a:solidFill>
                <a:latin typeface="微软雅黑" panose="020B0503020204020204" charset="-122"/>
                <a:ea typeface="微软雅黑" panose="020B0503020204020204" charset="-122"/>
                <a:sym typeface="+mn-ea"/>
              </a:rPr>
              <a:t>-</a:t>
            </a:r>
            <a:r>
              <a:rPr lang="zh-CN" altLang="en-US" sz="4400" b="1" dirty="0">
                <a:solidFill>
                  <a:srgbClr val="FFFF00"/>
                </a:solidFill>
                <a:latin typeface="微软雅黑" panose="020B0503020204020204" charset="-122"/>
                <a:ea typeface="微软雅黑" panose="020B0503020204020204" charset="-122"/>
                <a:sym typeface="+mn-ea"/>
              </a:rPr>
              <a:t>Solutions解决方式</a:t>
            </a:r>
            <a:endParaRPr lang="zh-CN" altLang="en-US" sz="4400" b="1" dirty="0">
              <a:solidFill>
                <a:schemeClr val="tx1"/>
              </a:solidFill>
              <a:latin typeface="Arial" panose="020B0604020202020204" pitchFamily="34" charset="0"/>
              <a:ea typeface="黑体" panose="02010609060101010101" pitchFamily="49" charset="-122"/>
              <a:cs typeface="Arial" panose="020B0604020202020204" pitchFamily="34" charset="0"/>
              <a:sym typeface="+mn-ea"/>
            </a:endParaRPr>
          </a:p>
          <a:p>
            <a:endParaRPr lang="zh-CN" altLang="en-US" sz="4400" b="1" dirty="0">
              <a:solidFill>
                <a:srgbClr val="FFFF00"/>
              </a:solidFill>
              <a:latin typeface="微软雅黑" panose="020B0503020204020204" charset="-122"/>
              <a:ea typeface="微软雅黑" panose="020B0503020204020204" charset="-122"/>
              <a:sym typeface="+mn-ea"/>
            </a:endParaRPr>
          </a:p>
        </p:txBody>
      </p:sp>
      <p:sp>
        <p:nvSpPr>
          <p:cNvPr id="4" name="文本框 3"/>
          <p:cNvSpPr txBox="1"/>
          <p:nvPr/>
        </p:nvSpPr>
        <p:spPr>
          <a:xfrm>
            <a:off x="690880" y="1876425"/>
            <a:ext cx="8611870" cy="3136900"/>
          </a:xfrm>
          <a:prstGeom prst="rect">
            <a:avLst/>
          </a:prstGeom>
          <a:noFill/>
        </p:spPr>
        <p:txBody>
          <a:bodyPr wrap="square" rtlCol="0" anchor="t">
            <a:noAutofit/>
          </a:bodyPr>
          <a:p>
            <a:pPr algn="just" eaLnBrk="1" hangingPunct="1">
              <a:lnSpc>
                <a:spcPct val="110000"/>
              </a:lnSpc>
              <a:buClrTx/>
              <a:buSzTx/>
              <a:buNone/>
            </a:pPr>
            <a:r>
              <a:rPr lang="zh-CN" altLang="en-US" sz="2600" b="1" dirty="0">
                <a:solidFill>
                  <a:schemeClr val="bg1"/>
                </a:solidFill>
                <a:latin typeface="Arial" panose="020B0604020202020204" pitchFamily="34" charset="0"/>
                <a:ea typeface="黑体" panose="02010609060101010101" pitchFamily="49" charset="-122"/>
                <a:cs typeface="Arial" panose="020B0604020202020204" pitchFamily="34" charset="0"/>
                <a:sym typeface="+mn-ea"/>
              </a:rPr>
              <a:t>⑥</a:t>
            </a:r>
            <a:r>
              <a:rPr lang="en-US" altLang="zh-CN" sz="2600" b="1" dirty="0">
                <a:solidFill>
                  <a:schemeClr val="bg1"/>
                </a:solidFill>
                <a:latin typeface="Arial" panose="020B0604020202020204" pitchFamily="34" charset="0"/>
                <a:cs typeface="Arial" panose="020B0604020202020204" pitchFamily="34" charset="0"/>
                <a:sym typeface="+mn-ea"/>
              </a:rPr>
              <a:t>Don't worry too much about grammar when speaking English, otherwise it’ll slow you down, and if advanced words can't be blurted out, go for basic words.</a:t>
            </a:r>
            <a:r>
              <a:rPr lang="zh-CN" altLang="en-US" sz="2600" b="1" dirty="0">
                <a:solidFill>
                  <a:schemeClr val="bg1"/>
                </a:solidFill>
                <a:latin typeface="Arial" panose="020B0604020202020204" pitchFamily="34" charset="0"/>
                <a:ea typeface="黑体" panose="02010609060101010101" pitchFamily="49" charset="-122"/>
                <a:cs typeface="Arial" panose="020B0604020202020204" pitchFamily="34" charset="0"/>
                <a:sym typeface="+mn-ea"/>
              </a:rPr>
              <a:t> </a:t>
            </a:r>
            <a:r>
              <a:rPr lang="en-US" altLang="zh-CN" sz="2600" b="1" u="sng" dirty="0">
                <a:solidFill>
                  <a:srgbClr val="FFFF00"/>
                </a:solidFill>
                <a:latin typeface="Arial" panose="020B0604020202020204" pitchFamily="34" charset="0"/>
                <a:cs typeface="Arial" panose="020B0604020202020204" pitchFamily="34" charset="0"/>
                <a:sym typeface="+mn-ea"/>
              </a:rPr>
              <a:t>Fluency is everything</a:t>
            </a:r>
            <a:r>
              <a:rPr lang="en-US" altLang="zh-CN" sz="2600" b="1" dirty="0">
                <a:solidFill>
                  <a:schemeClr val="bg1"/>
                </a:solidFill>
                <a:latin typeface="Arial" panose="020B0604020202020204" pitchFamily="34" charset="0"/>
                <a:cs typeface="Arial" panose="020B0604020202020204" pitchFamily="34" charset="0"/>
                <a:sym typeface="+mn-ea"/>
              </a:rPr>
              <a:t>.</a:t>
            </a:r>
            <a:endParaRPr lang="zh-CN" altLang="en-US" sz="2600" b="1" dirty="0">
              <a:solidFill>
                <a:schemeClr val="bg1"/>
              </a:solidFill>
              <a:latin typeface="Arial" panose="020B0604020202020204" pitchFamily="34" charset="0"/>
              <a:ea typeface="黑体" panose="02010609060101010101" pitchFamily="49" charset="-122"/>
              <a:cs typeface="Arial" panose="020B0604020202020204" pitchFamily="34" charset="0"/>
              <a:sym typeface="+mn-ea"/>
            </a:endParaRPr>
          </a:p>
          <a:p>
            <a:pPr algn="just" eaLnBrk="1" hangingPunct="1">
              <a:lnSpc>
                <a:spcPct val="110000"/>
              </a:lnSpc>
              <a:buClrTx/>
              <a:buSzTx/>
              <a:buNone/>
            </a:pPr>
            <a:r>
              <a:rPr lang="zh-CN" altLang="en-US" sz="2600" b="1" dirty="0">
                <a:solidFill>
                  <a:schemeClr val="bg1"/>
                </a:solidFill>
                <a:latin typeface="微软雅黑" panose="020B0503020204020204" charset="-122"/>
                <a:ea typeface="微软雅黑" panose="020B0503020204020204" charset="-122"/>
                <a:cs typeface="微软雅黑" panose="020B0503020204020204" charset="-122"/>
                <a:sym typeface="+mn-ea"/>
              </a:rPr>
              <a:t>讲英语的时候不要太多考虑语法,否则你的速度会变慢,同时高级词汇如果不能脱口而出,就选择基础词汇,流畅度胜于一切。</a:t>
            </a:r>
            <a:endParaRPr lang="zh-CN" altLang="en-US" sz="2600" b="1" dirty="0">
              <a:solidFill>
                <a:schemeClr val="bg1"/>
              </a:solidFill>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55DA"/>
        </a:solidFill>
        <a:effectLst/>
      </p:bgPr>
    </p:bg>
    <p:spTree>
      <p:nvGrpSpPr>
        <p:cNvPr id="1" name=""/>
        <p:cNvGrpSpPr/>
        <p:nvPr/>
      </p:nvGrpSpPr>
      <p:grpSpPr/>
      <p:sp>
        <p:nvSpPr>
          <p:cNvPr id="3" name="文本框 2"/>
          <p:cNvSpPr txBox="1"/>
          <p:nvPr/>
        </p:nvSpPr>
        <p:spPr>
          <a:xfrm>
            <a:off x="690880" y="342265"/>
            <a:ext cx="8401685" cy="768350"/>
          </a:xfrm>
          <a:prstGeom prst="rect">
            <a:avLst/>
          </a:prstGeom>
          <a:noFill/>
        </p:spPr>
        <p:txBody>
          <a:bodyPr wrap="square" rtlCol="0" anchor="t">
            <a:spAutoFit/>
          </a:bodyPr>
          <a:p>
            <a:r>
              <a:rPr lang="zh-CN" altLang="en-US" sz="4400" b="1" dirty="0">
                <a:solidFill>
                  <a:srgbClr val="FFFF00"/>
                </a:solidFill>
                <a:latin typeface="微软雅黑" panose="020B0503020204020204" charset="-122"/>
                <a:ea typeface="微软雅黑" panose="020B0503020204020204" charset="-122"/>
                <a:sym typeface="+mn-ea"/>
              </a:rPr>
              <a:t>问答部分→专业性问题</a:t>
            </a:r>
            <a:endParaRPr lang="zh-CN" altLang="en-US" sz="4400" b="1" dirty="0">
              <a:solidFill>
                <a:srgbClr val="FFFF00"/>
              </a:solidFill>
              <a:latin typeface="微软雅黑" panose="020B0503020204020204" charset="-122"/>
              <a:ea typeface="微软雅黑" panose="020B0503020204020204" charset="-122"/>
              <a:sym typeface="+mn-ea"/>
            </a:endParaRPr>
          </a:p>
        </p:txBody>
      </p:sp>
      <p:sp>
        <p:nvSpPr>
          <p:cNvPr id="4" name="文本框 3"/>
          <p:cNvSpPr txBox="1"/>
          <p:nvPr/>
        </p:nvSpPr>
        <p:spPr>
          <a:xfrm>
            <a:off x="690880" y="1343660"/>
            <a:ext cx="8611870" cy="2120900"/>
          </a:xfrm>
          <a:prstGeom prst="rect">
            <a:avLst/>
          </a:prstGeom>
          <a:noFill/>
        </p:spPr>
        <p:txBody>
          <a:bodyPr wrap="square" rtlCol="0" anchor="t">
            <a:spAutoFit/>
          </a:bodyPr>
          <a:p>
            <a:pPr>
              <a:lnSpc>
                <a:spcPct val="110000"/>
              </a:lnSpc>
              <a:spcBef>
                <a:spcPct val="50000"/>
              </a:spcBef>
            </a:pPr>
            <a:r>
              <a:rPr lang="en-US" altLang="zh-CN" sz="2400" b="1" dirty="0">
                <a:solidFill>
                  <a:schemeClr val="bg1"/>
                </a:solidFill>
                <a:latin typeface="微软雅黑" panose="020B0503020204020204" charset="-122"/>
                <a:ea typeface="微软雅黑" panose="020B0503020204020204" charset="-122"/>
                <a:cs typeface="微软雅黑" panose="020B0503020204020204" charset="-122"/>
                <a:sym typeface="+mn-ea"/>
              </a:rPr>
              <a:t>1.专业问题本身难度系大,涉及的专业内容多,大部分是普通人生活中根本不会使用到的词汇(雅思口语8分的人都不一定能流利作答),甚至是大部分985院校考官对学生期待值都不会特别高 </a:t>
            </a:r>
            <a:r>
              <a:rPr lang="en-US" altLang="zh-CN" sz="2400" b="1" u="sng" dirty="0">
                <a:solidFill>
                  <a:srgbClr val="FFFF00"/>
                </a:solidFill>
                <a:latin typeface="微软雅黑" panose="020B0503020204020204" charset="-122"/>
                <a:ea typeface="微软雅黑" panose="020B0503020204020204" charset="-122"/>
                <a:cs typeface="微软雅黑" panose="020B0503020204020204" charset="-122"/>
                <a:sym typeface="+mn-ea"/>
              </a:rPr>
              <a:t>(特别是普通地区211高校及以下学校,中国老师专业英语水平不够,外教老师不具备专业知识)。</a:t>
            </a:r>
            <a:endParaRPr lang="en-US" altLang="zh-CN" sz="2400" b="1" u="sng" dirty="0">
              <a:solidFill>
                <a:srgbClr val="FFFF00"/>
              </a:solidFill>
              <a:latin typeface="微软雅黑" panose="020B0503020204020204" charset="-122"/>
              <a:ea typeface="微软雅黑" panose="020B0503020204020204" charset="-122"/>
              <a:cs typeface="微软雅黑" panose="020B0503020204020204" charset="-122"/>
              <a:sym typeface="+mn-ea"/>
            </a:endParaRPr>
          </a:p>
        </p:txBody>
      </p:sp>
      <p:sp>
        <p:nvSpPr>
          <p:cNvPr id="2" name="文本框 1"/>
          <p:cNvSpPr txBox="1"/>
          <p:nvPr/>
        </p:nvSpPr>
        <p:spPr>
          <a:xfrm>
            <a:off x="690880" y="3634740"/>
            <a:ext cx="8691245" cy="851535"/>
          </a:xfrm>
          <a:prstGeom prst="rect">
            <a:avLst/>
          </a:prstGeom>
          <a:noFill/>
        </p:spPr>
        <p:txBody>
          <a:bodyPr wrap="square" rtlCol="0" anchor="t">
            <a:noAutofit/>
          </a:bodyPr>
          <a:p>
            <a:pPr algn="l">
              <a:lnSpc>
                <a:spcPct val="100000"/>
              </a:lnSpc>
              <a:spcBef>
                <a:spcPct val="50000"/>
              </a:spcBef>
              <a:buClrTx/>
              <a:buSzTx/>
              <a:buNone/>
            </a:pPr>
            <a:r>
              <a:rPr lang="en-US" altLang="zh-CN" sz="2400" b="1" dirty="0">
                <a:solidFill>
                  <a:schemeClr val="bg1"/>
                </a:solidFill>
                <a:latin typeface="微软雅黑" panose="020B0503020204020204" charset="-122"/>
                <a:ea typeface="微软雅黑" panose="020B0503020204020204" charset="-122"/>
                <a:cs typeface="微软雅黑" panose="020B0503020204020204" charset="-122"/>
                <a:sym typeface="+mn-ea"/>
              </a:rPr>
              <a:t>2.原则上需要考生能</a:t>
            </a:r>
            <a:r>
              <a:rPr lang="en-US" altLang="zh-CN" sz="2400" b="1" u="sng" dirty="0">
                <a:solidFill>
                  <a:srgbClr val="FFFF00"/>
                </a:solidFill>
                <a:latin typeface="微软雅黑" panose="020B0503020204020204" charset="-122"/>
                <a:ea typeface="微软雅黑" panose="020B0503020204020204" charset="-122"/>
                <a:cs typeface="微软雅黑" panose="020B0503020204020204" charset="-122"/>
                <a:sym typeface="+mn-ea"/>
              </a:rPr>
              <a:t>尽力地</a:t>
            </a:r>
            <a:r>
              <a:rPr lang="en-US" altLang="zh-CN" sz="2400" b="1" dirty="0">
                <a:solidFill>
                  <a:schemeClr val="bg1"/>
                </a:solidFill>
                <a:latin typeface="微软雅黑" panose="020B0503020204020204" charset="-122"/>
                <a:ea typeface="微软雅黑" panose="020B0503020204020204" charset="-122"/>
                <a:cs typeface="微软雅黑" panose="020B0503020204020204" charset="-122"/>
                <a:sym typeface="+mn-ea"/>
              </a:rPr>
              <a:t>去回答即可,并且每个答案都能长达大概20秒左右,而不是简单的Yes or No.</a:t>
            </a:r>
            <a:endParaRPr lang="en-US" altLang="zh-CN" sz="2400" b="1" dirty="0">
              <a:solidFill>
                <a:schemeClr val="bg1"/>
              </a:solidFill>
              <a:latin typeface="微软雅黑" panose="020B0503020204020204" charset="-122"/>
              <a:ea typeface="微软雅黑" panose="020B0503020204020204" charset="-122"/>
              <a:cs typeface="微软雅黑" panose="020B0503020204020204" charset="-122"/>
              <a:sym typeface="+mn-ea"/>
            </a:endParaRPr>
          </a:p>
          <a:p>
            <a:pPr algn="l">
              <a:lnSpc>
                <a:spcPct val="100000"/>
              </a:lnSpc>
              <a:spcBef>
                <a:spcPct val="50000"/>
              </a:spcBef>
              <a:buClrTx/>
              <a:buSzTx/>
              <a:buNone/>
            </a:pPr>
            <a:endParaRPr lang="en-US" altLang="zh-CN" sz="2400" b="1" dirty="0">
              <a:solidFill>
                <a:schemeClr val="bg1"/>
              </a:solidFill>
              <a:latin typeface="微软雅黑" panose="020B0503020204020204" charset="-122"/>
              <a:ea typeface="微软雅黑" panose="020B0503020204020204" charset="-122"/>
              <a:cs typeface="微软雅黑" panose="020B0503020204020204" charset="-122"/>
              <a:sym typeface="+mn-ea"/>
            </a:endParaRPr>
          </a:p>
        </p:txBody>
      </p:sp>
      <p:sp>
        <p:nvSpPr>
          <p:cNvPr id="7" name="文本框 6"/>
          <p:cNvSpPr txBox="1"/>
          <p:nvPr>
            <p:custDataLst>
              <p:tags r:id="rId1"/>
            </p:custDataLst>
          </p:nvPr>
        </p:nvSpPr>
        <p:spPr>
          <a:xfrm>
            <a:off x="700405" y="4656455"/>
            <a:ext cx="8681720" cy="1568450"/>
          </a:xfrm>
          <a:prstGeom prst="rect">
            <a:avLst/>
          </a:prstGeom>
          <a:noFill/>
        </p:spPr>
        <p:txBody>
          <a:bodyPr wrap="square" rtlCol="0" anchor="t">
            <a:spAutoFit/>
          </a:bodyPr>
          <a:p>
            <a:pPr algn="l">
              <a:lnSpc>
                <a:spcPct val="100000"/>
              </a:lnSpc>
              <a:spcBef>
                <a:spcPct val="50000"/>
              </a:spcBef>
              <a:buClrTx/>
              <a:buSzTx/>
              <a:buFontTx/>
              <a:buNone/>
            </a:pPr>
            <a:r>
              <a:rPr lang="en-US" altLang="zh-CN" sz="2400" b="1" dirty="0">
                <a:solidFill>
                  <a:schemeClr val="bg1"/>
                </a:solidFill>
                <a:latin typeface="微软雅黑" panose="020B0503020204020204" charset="-122"/>
                <a:ea typeface="微软雅黑" panose="020B0503020204020204" charset="-122"/>
                <a:cs typeface="微软雅黑" panose="020B0503020204020204" charset="-122"/>
                <a:sym typeface="+mn-ea"/>
              </a:rPr>
              <a:t>3.考生如若没有听懂问题,反复让考官重复问题内容,却又支支吾吾答不上来,也不用太担心,考官自己心里有数,知道这是个刁难人的部分。</a:t>
            </a:r>
            <a:r>
              <a:rPr lang="en-US" altLang="zh-CN" sz="2400" b="1" u="sng" dirty="0">
                <a:solidFill>
                  <a:srgbClr val="FFFF00"/>
                </a:solidFill>
                <a:latin typeface="微软雅黑" panose="020B0503020204020204" charset="-122"/>
                <a:ea typeface="微软雅黑" panose="020B0503020204020204" charset="-122"/>
                <a:cs typeface="微软雅黑" panose="020B0503020204020204" charset="-122"/>
                <a:sym typeface="+mn-ea"/>
              </a:rPr>
              <a:t>PS:</a:t>
            </a:r>
            <a:r>
              <a:rPr lang="zh-CN" sz="2400" b="1" u="sng" dirty="0">
                <a:solidFill>
                  <a:srgbClr val="FFFF00"/>
                </a:solidFill>
                <a:latin typeface="微软雅黑" panose="020B0503020204020204" charset="-122"/>
                <a:ea typeface="微软雅黑" panose="020B0503020204020204" charset="-122"/>
                <a:cs typeface="微软雅黑" panose="020B0503020204020204" charset="-122"/>
                <a:sym typeface="+mn-ea"/>
              </a:rPr>
              <a:t>专业性问题回答不好</a:t>
            </a:r>
            <a:r>
              <a:rPr lang="en-US" altLang="zh-CN" sz="2400" b="1" u="sng" dirty="0">
                <a:solidFill>
                  <a:srgbClr val="FFFF00"/>
                </a:solidFill>
                <a:latin typeface="微软雅黑" panose="020B0503020204020204" charset="-122"/>
                <a:ea typeface="微软雅黑" panose="020B0503020204020204" charset="-122"/>
                <a:cs typeface="微软雅黑" panose="020B0503020204020204" charset="-122"/>
                <a:sym typeface="+mn-ea"/>
              </a:rPr>
              <a:t>,</a:t>
            </a:r>
            <a:r>
              <a:rPr lang="zh-CN" altLang="en-US" sz="2400" b="1" u="sng" dirty="0">
                <a:solidFill>
                  <a:srgbClr val="FFFF00"/>
                </a:solidFill>
                <a:latin typeface="微软雅黑" panose="020B0503020204020204" charset="-122"/>
                <a:ea typeface="微软雅黑" panose="020B0503020204020204" charset="-122"/>
                <a:cs typeface="微软雅黑" panose="020B0503020204020204" charset="-122"/>
                <a:sym typeface="+mn-ea"/>
              </a:rPr>
              <a:t>那就尽力好好地去回答中文部分的专业问题就是了。</a:t>
            </a:r>
            <a:endParaRPr lang="zh-CN" altLang="en-US" sz="2400" b="1" u="sng" dirty="0">
              <a:solidFill>
                <a:srgbClr val="FFFF00"/>
              </a:solidFill>
              <a:latin typeface="微软雅黑" panose="020B0503020204020204" charset="-122"/>
              <a:ea typeface="微软雅黑" panose="020B0503020204020204" charset="-122"/>
              <a:cs typeface="微软雅黑" panose="020B0503020204020204" charset="-122"/>
              <a:sym typeface="+mn-ea"/>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 grpId="0"/>
      <p:bldP spid="7" grpId="0"/>
    </p:bldLst>
  </p:timing>
</p:sld>
</file>

<file path=ppt/tags/tag1.xml><?xml version="1.0" encoding="utf-8"?>
<p:tagLst xmlns:p="http://schemas.openxmlformats.org/presentationml/2006/main">
  <p:tag name="KSO_WM_BEAUTIFY_FLAG" val=""/>
</p:tagLst>
</file>

<file path=ppt/tags/tag2.xml><?xml version="1.0" encoding="utf-8"?>
<p:tagLst xmlns:p="http://schemas.openxmlformats.org/presentationml/2006/main">
  <p:tag name="KSO_WM_BEAUTIFY_FLAG" val=""/>
</p:tagLst>
</file>

<file path=ppt/tags/tag3.xml><?xml version="1.0" encoding="utf-8"?>
<p:tagLst xmlns:p="http://schemas.openxmlformats.org/presentationml/2006/main">
  <p:tag name="KSO_WM_BEAUTIFY_FLAG" val=""/>
</p:tagLst>
</file>

<file path=ppt/tags/tag4.xml><?xml version="1.0" encoding="utf-8"?>
<p:tagLst xmlns:p="http://schemas.openxmlformats.org/presentationml/2006/main">
  <p:tag name="KSO_WM_BEAUTIFY_FLAG" val=""/>
</p:tagLst>
</file>

<file path=ppt/tags/tag5.xml><?xml version="1.0" encoding="utf-8"?>
<p:tagLst xmlns:p="http://schemas.openxmlformats.org/presentationml/2006/main">
  <p:tag name="KSO_WM_BEAUTIFY_FLAG" val=""/>
</p:tagLst>
</file>

<file path=ppt/tags/tag6.xml><?xml version="1.0" encoding="utf-8"?>
<p:tagLst xmlns:p="http://schemas.openxmlformats.org/presentationml/2006/main">
  <p:tag name="KSO_WM_BEAUTIFY_FLAG" val=""/>
</p:tagLst>
</file>

<file path=ppt/tags/tag7.xml><?xml version="1.0" encoding="utf-8"?>
<p:tagLst xmlns:p="http://schemas.openxmlformats.org/presentationml/2006/main">
  <p:tag name="KSO_WM_BEAUTIFY_FLAG" val=""/>
</p:tagLst>
</file>

<file path=ppt/tags/tag8.xml><?xml version="1.0" encoding="utf-8"?>
<p:tagLst xmlns:p="http://schemas.openxmlformats.org/presentationml/2006/main">
  <p:tag name="COMMONDATA" val="eyJoZGlkIjoiNjVmNzg5YjBhN2ViNWQwMGM4ZjVhMGJiMmU4OWZkZWUifQ=="/>
  <p:tag name="KSO_WPP_MARK_KEY" val="3d5a4967-f17e-49c9-bff0-e155a522165c"/>
  <p:tag name="commondata" val="eyJoZGlkIjoiM2ZkNjUxMDgxNzcyMDUyNTZjMDVlZGNmZDZjMjc4ODMifQ=="/>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2658</Words>
  <Application>WPS 演示</Application>
  <PresentationFormat>宽屏</PresentationFormat>
  <Paragraphs>114</Paragraphs>
  <Slides>13</Slides>
  <Notes>0</Notes>
  <HiddenSlides>0</HiddenSlides>
  <MMClips>0</MMClips>
  <ScaleCrop>false</ScaleCrop>
  <HeadingPairs>
    <vt:vector size="6" baseType="variant">
      <vt:variant>
        <vt:lpstr>已用的字体</vt:lpstr>
      </vt:variant>
      <vt:variant>
        <vt:i4>28</vt:i4>
      </vt:variant>
      <vt:variant>
        <vt:lpstr>主题</vt:lpstr>
      </vt:variant>
      <vt:variant>
        <vt:i4>1</vt:i4>
      </vt:variant>
      <vt:variant>
        <vt:lpstr>幻灯片标题</vt:lpstr>
      </vt:variant>
      <vt:variant>
        <vt:i4>13</vt:i4>
      </vt:variant>
    </vt:vector>
  </HeadingPairs>
  <TitlesOfParts>
    <vt:vector size="42" baseType="lpstr">
      <vt:lpstr>Arial</vt:lpstr>
      <vt:lpstr>宋体</vt:lpstr>
      <vt:lpstr>Wingdings</vt:lpstr>
      <vt:lpstr>微软雅黑</vt:lpstr>
      <vt:lpstr>黑体</vt:lpstr>
      <vt:lpstr>Calibri</vt:lpstr>
      <vt:lpstr>Arial Unicode MS</vt:lpstr>
      <vt:lpstr>Arial Black</vt:lpstr>
      <vt:lpstr>华康行楷体 W5</vt:lpstr>
      <vt:lpstr>汉仪中黑简</vt:lpstr>
      <vt:lpstr>思源黑体 Bold</vt:lpstr>
      <vt:lpstr>方正舒体</vt:lpstr>
      <vt:lpstr>汉仪超粗宋繁</vt:lpstr>
      <vt:lpstr>米开软笔行楷</vt:lpstr>
      <vt:lpstr>思源黑体 CN Heavy</vt:lpstr>
      <vt:lpstr>思源黑体 CN Light</vt:lpstr>
      <vt:lpstr>思源黑体 Regular</vt:lpstr>
      <vt:lpstr>Microsoft JhengHei Light</vt:lpstr>
      <vt:lpstr>MS Gothic</vt:lpstr>
      <vt:lpstr>思源黑体 Medium</vt:lpstr>
      <vt:lpstr>思源黑体 Light</vt:lpstr>
      <vt:lpstr>等线 Light</vt:lpstr>
      <vt:lpstr>Bahnschrift</vt:lpstr>
      <vt:lpstr>Microsoft JhengHei UI</vt:lpstr>
      <vt:lpstr>等线</vt:lpstr>
      <vt:lpstr>新宋体</vt:lpstr>
      <vt:lpstr>思源黑体 Normal</vt:lpstr>
      <vt:lpstr>Microsoft YaHei UI Light</vt:lpstr>
      <vt:lpstr>Office 主题</vt:lpstr>
      <vt:lpstr>  24考研 复试英语口语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join</dc:creator>
  <cp:lastModifiedBy>L、I</cp:lastModifiedBy>
  <cp:revision>257</cp:revision>
  <dcterms:created xsi:type="dcterms:W3CDTF">2020-02-13T12:24:00Z</dcterms:created>
  <dcterms:modified xsi:type="dcterms:W3CDTF">2023-12-17T07:19:43Z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2052-12.1.0.15990</vt:lpwstr>
  </property>
  <property fmtid="{D5CDD505-2E9C-101B-9397-08002B2CF9AE}" pid="3" name="ICV">
    <vt:lpwstr>72914F611FD74484A4C750FA4D01152F_13</vt:lpwstr>
  </property>
</Properties>
</file>